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72" r:id="rId2"/>
    <p:sldId id="273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BFFA92C-C52F-4C4C-8E68-7E303CF27938}">
  <a:tblStyle styleId="{3BFFA92C-C52F-4C4C-8E68-7E303CF279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C8DF14-CE0B-4A5F-9AC1-9D8F086A85A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-1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1572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EDIT FOR WHAT YOUR SCHOOL OFFERS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have the option to take World</a:t>
            </a:r>
            <a:r>
              <a:rPr lang="en-US"/>
              <a:t>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during middle school. This enables students to complete at least level one during middle school and pursue World Language study through the Advanced Placement level during high school.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SCHEDULING NOTES: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who are reading on or below grade level will take at least two quarters of reading in 6</a:t>
            </a:r>
            <a:r>
              <a:rPr lang="en-US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grade, one of which will be a reading skills transitional module, unless the students are enrolled in a reading seminar.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Selecting both Music Performance and World Language will only allow a student to enroll in one of the related arts (Art, Family and Consumer Science, General Music, and Technology Education). </a:t>
            </a:r>
            <a:r>
              <a:rPr lang="en-US">
                <a:solidFill>
                  <a:srgbClr val="FF0000"/>
                </a:solidFill>
              </a:rPr>
              <a:t>Students must take Family and Consumer Science in grades 7 or 8 in order to meet the COMAR financial literacy requirements. (Someone please check this)</a:t>
            </a:r>
            <a:endParaRPr sz="12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HCPSS is committed to ensuring that all students are working to a balance between course placements and personal interests to ensure a balanced schedule that engages students in the learning process.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You may want to customize.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176337" y="333375"/>
            <a:ext cx="7788275" cy="597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455603" y="497731"/>
            <a:ext cx="6984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Music Performance </a:t>
            </a:r>
            <a:br>
              <a:rPr lang="en-US" sz="4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Ensemble </a:t>
            </a:r>
            <a:r>
              <a:rPr lang="en-US" sz="4000" b="1">
                <a:solidFill>
                  <a:srgbClr val="0070C0"/>
                </a:solidFill>
              </a:rPr>
              <a:t>Options</a:t>
            </a:r>
            <a:endParaRPr sz="4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191500" y="1937526"/>
            <a:ext cx="8229600" cy="4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Band – Chorus – Orchestra</a:t>
            </a:r>
            <a:endParaRPr/>
          </a:p>
          <a:p>
            <a:pPr marL="6350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Year-long classes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a daily large ensemble rehearsal and a weekly small sectional</a:t>
            </a:r>
            <a:r>
              <a:rPr lang="en-US" sz="2800"/>
              <a:t> that are s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cheduled on a rotational basis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Ensembles are ability-based.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 teachers will be in contact with elementary programs to schedule meetings and auditions.</a:t>
            </a:r>
            <a:endParaRPr/>
          </a:p>
          <a:p>
            <a:pPr marL="203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146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8955" y="319109"/>
            <a:ext cx="4032900" cy="30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Calibri"/>
              <a:buNone/>
            </a:pPr>
            <a:r>
              <a:rPr lang="en-US" sz="4800" b="1">
                <a:solidFill>
                  <a:srgbClr val="538CD5"/>
                </a:solidFill>
              </a:rPr>
              <a:t>                </a:t>
            </a:r>
            <a:r>
              <a:rPr lang="en-US" sz="48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800" b="1">
                <a:solidFill>
                  <a:srgbClr val="538CD5"/>
                </a:solidFill>
              </a:rPr>
              <a:t>upporting</a:t>
            </a:r>
            <a:r>
              <a:rPr lang="en-US" sz="48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800" b="1"/>
              <a:t>ositive</a:t>
            </a:r>
            <a: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4800" b="1">
                <a:solidFill>
                  <a:srgbClr val="0070C0"/>
                </a:solidFill>
              </a:rPr>
              <a:t>Student</a:t>
            </a:r>
            <a:r>
              <a:rPr lang="en-US" sz="48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4800" b="1">
                <a:solidFill>
                  <a:srgbClr val="538CD5"/>
                </a:solidFill>
              </a:rPr>
              <a:t>ehaviors</a:t>
            </a:r>
            <a:endParaRPr sz="4800" b="1" i="0" u="none" strike="noStrike" cap="non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subTitle" idx="1"/>
          </p:nvPr>
        </p:nvSpPr>
        <p:spPr>
          <a:xfrm>
            <a:off x="0" y="1907894"/>
            <a:ext cx="9144000" cy="5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Ensure that your child has the materials and place to study at home.</a:t>
            </a:r>
            <a:endParaRPr/>
          </a:p>
          <a:p>
            <a:pPr marL="457200" marR="0" lvl="0" indent="-4318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 a regular time for homework.</a:t>
            </a:r>
            <a:endParaRPr/>
          </a:p>
          <a:p>
            <a:pPr marL="457200" marR="0" lvl="0" indent="-4318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Encourage your child to be responsible for chores and homework.</a:t>
            </a:r>
            <a:endParaRPr/>
          </a:p>
          <a:p>
            <a:pPr marL="457200" marR="0" lvl="0" indent="-4318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 your child with a range of experiences to allow him/her to identify areas of strength.</a:t>
            </a:r>
            <a:endParaRPr/>
          </a:p>
          <a:p>
            <a:pPr marL="457200" marR="0" lvl="0" indent="-4318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to your child.</a:t>
            </a:r>
            <a:endParaRPr/>
          </a:p>
        </p:txBody>
      </p:sp>
      <p:sp>
        <p:nvSpPr>
          <p:cNvPr id="306" name="Shape 306"/>
          <p:cNvSpPr/>
          <p:nvPr/>
        </p:nvSpPr>
        <p:spPr>
          <a:xfrm rot="-1514950">
            <a:off x="474558" y="257953"/>
            <a:ext cx="1980516" cy="1300928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dk1">
                <a:alpha val="9647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Tips For Parents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" name="Shape 311"/>
          <p:cNvGraphicFramePr/>
          <p:nvPr/>
        </p:nvGraphicFramePr>
        <p:xfrm>
          <a:off x="677854" y="1617050"/>
          <a:ext cx="7788275" cy="4531680"/>
        </p:xfrm>
        <a:graphic>
          <a:graphicData uri="http://schemas.openxmlformats.org/drawingml/2006/table">
            <a:tbl>
              <a:tblPr firstRow="1" bandRow="1">
                <a:noFill/>
                <a:tableStyleId>{5FC8DF14-CE0B-4A5F-9AC1-9D8F086A85A6}</a:tableStyleId>
              </a:tblPr>
              <a:tblGrid>
                <a:gridCol w="2584050"/>
                <a:gridCol w="5204225"/>
              </a:tblGrid>
              <a:tr h="5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 u="none" strike="noStrike" cap="none"/>
                        <a:t>Date</a:t>
                      </a:r>
                      <a:endParaRPr/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 u="none" strike="noStrike" cap="none"/>
                        <a:t>Activity</a:t>
                      </a:r>
                      <a:endParaRPr/>
                    </a:p>
                  </a:txBody>
                  <a:tcPr marL="91450" marR="91450" marT="45725" marB="45725" anchor="ctr" anchorCtr="1"/>
                </a:tc>
              </a:tr>
              <a:tr h="82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/>
                        <a:t>May 22, 2018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 u="none" strike="noStrike" cap="none"/>
                        <a:t>Fifth Graders Visit</a:t>
                      </a:r>
                      <a:endParaRPr/>
                    </a:p>
                  </a:txBody>
                  <a:tcPr marL="91450" marR="91450" marT="45725" marB="45725" anchor="ctr"/>
                </a:tc>
              </a:tr>
              <a:tr h="82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/>
                        <a:t>Thursday, August 30, 2018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/>
                        <a:t>New Student Orientation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</a:tr>
              <a:tr h="82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/>
                        <a:t>October 16-18,</a:t>
                      </a:r>
                      <a:endParaRPr sz="3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/>
                        <a:t>2018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3200"/>
                        <a:t>Outdoor Education 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312" name="Shape 312"/>
          <p:cNvSpPr txBox="1"/>
          <p:nvPr/>
        </p:nvSpPr>
        <p:spPr>
          <a:xfrm>
            <a:off x="1313559" y="270668"/>
            <a:ext cx="64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6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mportant</a:t>
            </a:r>
            <a:r>
              <a:rPr lang="en-US" sz="60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D</a:t>
            </a:r>
            <a:r>
              <a:rPr lang="en-US" sz="6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ates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4928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World Language</a:t>
            </a:r>
            <a:r>
              <a:rPr lang="en-US" sz="4800" b="1">
                <a:solidFill>
                  <a:srgbClr val="0070C0"/>
                </a:solidFill>
              </a:rPr>
              <a:t> Options</a:t>
            </a:r>
            <a:endParaRPr sz="48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377825" y="1730824"/>
            <a:ext cx="8229600" cy="46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French </a:t>
            </a:r>
            <a:r>
              <a:rPr lang="en-US" sz="4000"/>
              <a:t>or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Spanish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800"/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800"/>
              <a:t>Students may begin French or Spanish in 7th grade.</a:t>
            </a:r>
            <a:endParaRPr sz="2800"/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800"/>
              <a:t>Year-long classes offered every day for 50 minutes.</a:t>
            </a:r>
            <a:endParaRPr sz="2800"/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800"/>
              <a:t>Students receive high school credit for successfully completing MS world language courses.</a:t>
            </a:r>
            <a:endParaRPr sz="280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203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146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1425" y="274650"/>
            <a:ext cx="1400525" cy="14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389420" y="2543405"/>
            <a:ext cx="64869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Family and Consumer Science</a:t>
            </a:r>
            <a:endParaRPr/>
          </a:p>
        </p:txBody>
      </p:sp>
      <p:sp>
        <p:nvSpPr>
          <p:cNvPr id="247" name="Shape 247"/>
          <p:cNvSpPr txBox="1"/>
          <p:nvPr/>
        </p:nvSpPr>
        <p:spPr>
          <a:xfrm>
            <a:off x="389420" y="3312660"/>
            <a:ext cx="48616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Technology Education</a:t>
            </a: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389420" y="4084994"/>
            <a:ext cx="75474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Reading and/or Math Intervention</a:t>
            </a: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389420" y="4860597"/>
            <a:ext cx="84175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Innovation &amp; Inquiry Reading Modules </a:t>
            </a: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x="389420" y="5712061"/>
            <a:ext cx="48922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GT Research</a:t>
            </a: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632575" y="297500"/>
            <a:ext cx="5411400" cy="17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Additional </a:t>
            </a:r>
            <a:endParaRPr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Course</a:t>
            </a:r>
            <a:r>
              <a:rPr lang="en-US" sz="5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54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54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54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1790" y="195297"/>
            <a:ext cx="3237733" cy="215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A86E8"/>
                </a:solidFill>
              </a:rPr>
              <a:t>A Possible Sample Schedule</a:t>
            </a:r>
            <a:endParaRPr b="1">
              <a:solidFill>
                <a:srgbClr val="4A86E8"/>
              </a:solidFill>
            </a:endParaRPr>
          </a:p>
        </p:txBody>
      </p:sp>
      <p:graphicFrame>
        <p:nvGraphicFramePr>
          <p:cNvPr id="266" name="Shape 266"/>
          <p:cNvGraphicFramePr/>
          <p:nvPr/>
        </p:nvGraphicFramePr>
        <p:xfrm>
          <a:off x="1333788" y="1417625"/>
          <a:ext cx="6340450" cy="4729820"/>
        </p:xfrm>
        <a:graphic>
          <a:graphicData uri="http://schemas.openxmlformats.org/drawingml/2006/table">
            <a:tbl>
              <a:tblPr>
                <a:noFill/>
                <a:tableStyleId>{3BFFA92C-C52F-4C4C-8E68-7E303CF27938}</a:tableStyleId>
              </a:tblPr>
              <a:tblGrid>
                <a:gridCol w="2304950"/>
                <a:gridCol w="2017750"/>
                <a:gridCol w="2017750"/>
              </a:tblGrid>
              <a:tr h="45522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Period 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Time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Class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rgbClr val="4A86E8"/>
                    </a:solidFill>
                  </a:tcPr>
                </a:tc>
              </a:tr>
              <a:tr h="4313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7:55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Students enter building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419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8:13 - 9:05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Academic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9:07 - 9:57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Academic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9:59 - 10:49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Academic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Lunch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10:51 - 11:21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Lunch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11:24 - 12:13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Academic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12:15 - 1:05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Academic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6 (A/B)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1:08 - 1:58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Related Arts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Period 7 (A/B)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2:00 - 2:50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Related Arts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424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2:55-3:00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Walkers Dismissed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436725" y="301325"/>
            <a:ext cx="6650700" cy="18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6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inding</a:t>
            </a: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Right </a:t>
            </a: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6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alance</a:t>
            </a: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6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etween</a:t>
            </a:r>
            <a:endParaRPr sz="6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539635" y="2341393"/>
            <a:ext cx="6855951" cy="51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Course Placements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Rigor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Personal Interests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Student Success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l="17398" r="6579"/>
          <a:stretch/>
        </p:blipFill>
        <p:spPr>
          <a:xfrm>
            <a:off x="4831089" y="2540000"/>
            <a:ext cx="3764804" cy="33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914400" y="258777"/>
            <a:ext cx="7632699" cy="71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6000" b="1">
                <a:solidFill>
                  <a:srgbClr val="0070C0"/>
                </a:solidFill>
              </a:rPr>
              <a:t>tudent</a:t>
            </a: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6000" b="1">
                <a:solidFill>
                  <a:srgbClr val="0070C0"/>
                </a:solidFill>
              </a:rPr>
              <a:t>ehavior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98532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7738" y="2156732"/>
            <a:ext cx="4186264" cy="418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390701" y="1188225"/>
            <a:ext cx="8628300" cy="52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earlier a student develops important academically related behaviors, the more likely these behaviors are to become a habit.</a:t>
            </a: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333699" y="5376000"/>
            <a:ext cx="8539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The Forgotten Middle:  Ensuring that All Students Are On Target For College and Career Readiness Before High School, ACT, 2008.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ctrTitle"/>
          </p:nvPr>
        </p:nvSpPr>
        <p:spPr>
          <a:xfrm>
            <a:off x="0" y="304800"/>
            <a:ext cx="9144000" cy="1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Calibri"/>
              <a:buNone/>
            </a:pPr>
            <a:r>
              <a:rPr lang="en-US" sz="48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800" b="1">
                <a:solidFill>
                  <a:srgbClr val="538CD5"/>
                </a:solidFill>
              </a:rPr>
              <a:t>upporting</a:t>
            </a:r>
            <a:r>
              <a:rPr lang="en-US" sz="48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A</a:t>
            </a:r>
            <a:r>
              <a:rPr lang="en-US" sz="4800" b="1">
                <a:solidFill>
                  <a:srgbClr val="538CD5"/>
                </a:solidFill>
              </a:rPr>
              <a:t>cademic</a:t>
            </a:r>
            <a:r>
              <a:rPr lang="en-US" sz="4800" b="1" i="0" u="none" strike="noStrike" cap="non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4800" b="1">
                <a:solidFill>
                  <a:srgbClr val="538CD5"/>
                </a:solidFill>
              </a:rPr>
              <a:t>ehaviors</a:t>
            </a:r>
            <a:endParaRPr sz="4800"/>
          </a:p>
        </p:txBody>
      </p:sp>
      <p:sp>
        <p:nvSpPr>
          <p:cNvPr id="294" name="Shape 294"/>
          <p:cNvSpPr txBox="1">
            <a:spLocks noGrp="1"/>
          </p:cNvSpPr>
          <p:nvPr>
            <p:ph type="subTitle" idx="1"/>
          </p:nvPr>
        </p:nvSpPr>
        <p:spPr>
          <a:xfrm>
            <a:off x="381000" y="2083600"/>
            <a:ext cx="8594400" cy="45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At</a:t>
            </a:r>
            <a:r>
              <a:rPr lang="en-US" sz="3600">
                <a:solidFill>
                  <a:srgbClr val="FF0000"/>
                </a:solidFill>
              </a:rPr>
              <a:t> Hammond Middle</a:t>
            </a:r>
            <a:r>
              <a:rPr lang="en-US" sz="3600">
                <a:solidFill>
                  <a:schemeClr val="dk1"/>
                </a:solidFill>
              </a:rPr>
              <a:t>, staff and students:</a:t>
            </a:r>
            <a:endParaRPr sz="3600">
              <a:solidFill>
                <a:schemeClr val="dk1"/>
              </a:solidFill>
            </a:endParaRPr>
          </a:p>
          <a:p>
            <a:pPr marL="9144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-US" sz="3600">
                <a:solidFill>
                  <a:schemeClr val="dk1"/>
                </a:solidFill>
              </a:rPr>
              <a:t>Start with the goal in mind</a:t>
            </a:r>
            <a:endParaRPr sz="3600">
              <a:solidFill>
                <a:schemeClr val="dk1"/>
              </a:solidFill>
            </a:endParaRPr>
          </a:p>
          <a:p>
            <a:pPr marL="9144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-US" sz="3600">
                <a:solidFill>
                  <a:schemeClr val="dk1"/>
                </a:solidFill>
              </a:rPr>
              <a:t>Do what they do best, every day</a:t>
            </a:r>
            <a:endParaRPr sz="3600">
              <a:solidFill>
                <a:schemeClr val="dk1"/>
              </a:solidFill>
            </a:endParaRPr>
          </a:p>
          <a:p>
            <a:pPr marL="9144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-US" sz="3600">
                <a:solidFill>
                  <a:schemeClr val="dk1"/>
                </a:solidFill>
              </a:rPr>
              <a:t>Celebrate effort and achievement</a:t>
            </a:r>
            <a:endParaRPr sz="3600">
              <a:solidFill>
                <a:schemeClr val="dk1"/>
              </a:solidFill>
            </a:endParaRPr>
          </a:p>
          <a:p>
            <a:pPr marL="9144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-US" sz="3600">
                <a:solidFill>
                  <a:schemeClr val="dk1"/>
                </a:solidFill>
              </a:rPr>
              <a:t>Engage in positive experiences each school day</a:t>
            </a:r>
            <a:endParaRPr sz="3600">
              <a:solidFill>
                <a:schemeClr val="dk1"/>
              </a:solidFill>
            </a:endParaRPr>
          </a:p>
          <a:p>
            <a:pPr marL="9144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en-US" sz="3600">
                <a:solidFill>
                  <a:schemeClr val="dk1"/>
                </a:solidFill>
              </a:rPr>
              <a:t>Create excitement for the future.</a:t>
            </a:r>
            <a:endParaRPr sz="3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9325" y="461550"/>
            <a:ext cx="5869500" cy="58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621</Words>
  <Application>Microsoft Macintosh PowerPoint</Application>
  <PresentationFormat>On-screen Show (4:3)</PresentationFormat>
  <Paragraphs>101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Music Performance  Ensemble Options</vt:lpstr>
      <vt:lpstr>World Language Options</vt:lpstr>
      <vt:lpstr>PowerPoint Presentation</vt:lpstr>
      <vt:lpstr>A Possible Sample Schedule</vt:lpstr>
      <vt:lpstr>PowerPoint Presentation</vt:lpstr>
      <vt:lpstr>Student Behavior</vt:lpstr>
      <vt:lpstr>PowerPoint Presentation</vt:lpstr>
      <vt:lpstr>Supporting Academic Behaviors</vt:lpstr>
      <vt:lpstr>PowerPoint Presentation</vt:lpstr>
      <vt:lpstr>                Supporting Positive                Student Behaviors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TOGETHER  TO ENSURE A SUCCESSFUL TRANSITION  TO MIDDLE SCHOOL </dc:title>
  <cp:lastModifiedBy>zAdmin</cp:lastModifiedBy>
  <cp:revision>8</cp:revision>
  <dcterms:modified xsi:type="dcterms:W3CDTF">2018-01-30T16:18:19Z</dcterms:modified>
</cp:coreProperties>
</file>