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3BFFA92C-C52F-4C4C-8E68-7E303CF27938}">
  <a:tblStyle styleId="{3BFFA92C-C52F-4C4C-8E68-7E303CF27938}"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FC8DF14-CE0B-4A5F-9AC1-9D8F086A85A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39" d="100"/>
          <a:sy n="139" d="100"/>
        </p:scale>
        <p:origin x="-69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1157277"/>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Font typeface="Calibri"/>
              <a:buNone/>
            </a:pPr>
            <a:r>
              <a:rPr lang="en-US"/>
              <a:t>What Knowledge and Skills will students need in the 21</a:t>
            </a:r>
            <a:r>
              <a:rPr lang="en-US" baseline="30000"/>
              <a:t>st</a:t>
            </a:r>
            <a:r>
              <a:rPr lang="en-US"/>
              <a:t> Century?</a:t>
            </a:r>
            <a:endParaRPr sz="1200" b="0" i="0" u="none" strike="noStrike" cap="none">
              <a:solidFill>
                <a:schemeClr val="dk1"/>
              </a:solidFill>
              <a:latin typeface="Calibri"/>
              <a:ea typeface="Calibri"/>
              <a:cs typeface="Calibri"/>
              <a:sym typeface="Calibri"/>
            </a:endParaRPr>
          </a:p>
        </p:txBody>
      </p:sp>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94" name="Shape 194"/>
          <p:cNvSpPr txBox="1">
            <a:spLocks noGrp="1"/>
          </p:cNvSpPr>
          <p:nvPr>
            <p:ph type="body" idx="1"/>
          </p:nvPr>
        </p:nvSpPr>
        <p:spPr>
          <a:xfrm>
            <a:off x="685800" y="4343400"/>
            <a:ext cx="5486399" cy="4114800"/>
          </a:xfrm>
          <a:prstGeom prst="rect">
            <a:avLst/>
          </a:prstGeom>
          <a:solidFill>
            <a:srgbClr val="FFFFFF"/>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English, mathematics, science, and social studies.</a:t>
            </a:r>
            <a:endParaRP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0000"/>
              </a:buClr>
              <a:buFont typeface="Calibri"/>
              <a:buNone/>
            </a:pPr>
            <a:r>
              <a:rPr lang="en-US" sz="1200" b="0" i="0" u="none" strike="noStrike" cap="none">
                <a:solidFill>
                  <a:srgbClr val="FF0000"/>
                </a:solidFill>
                <a:latin typeface="Calibri"/>
                <a:ea typeface="Calibri"/>
                <a:cs typeface="Calibri"/>
                <a:sym typeface="Calibri"/>
              </a:rPr>
              <a:t>In addition Maryland regulations require all students to take Health Education (a quarter long course, may be scheduled every other day for a semester), Physical Education (typically scheduled every other day for the entire year), and a Fine Arts (Art and/or Music) course every year.</a:t>
            </a:r>
            <a:endParaRPr sz="1200" b="0" i="0" u="none" strike="noStrike" cap="none">
              <a:solidFill>
                <a:srgbClr val="FF0000"/>
              </a:solidFill>
              <a:latin typeface="Calibri"/>
              <a:ea typeface="Calibri"/>
              <a:cs typeface="Calibri"/>
              <a:sym typeface="Calibri"/>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 name="Shape 102"/>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A world-class system inspires and engages every student to discover and reach their full potential. A world-class system fulfills the </a:t>
            </a:r>
            <a:r>
              <a:rPr lang="en-US" sz="1200" b="0" i="1" u="none" strike="noStrike" cap="none">
                <a:solidFill>
                  <a:schemeClr val="dk1"/>
                </a:solidFill>
                <a:latin typeface="Calibri"/>
                <a:ea typeface="Calibri"/>
                <a:cs typeface="Calibri"/>
                <a:sym typeface="Calibri"/>
              </a:rPr>
              <a:t>promise of preparation</a:t>
            </a:r>
            <a:r>
              <a:rPr lang="en-US" sz="1200" b="0" i="0" u="none" strike="noStrike" cap="none">
                <a:solidFill>
                  <a:schemeClr val="dk1"/>
                </a:solidFill>
                <a:latin typeface="Calibri"/>
                <a:ea typeface="Calibri"/>
                <a:cs typeface="Calibri"/>
                <a:sym typeface="Calibri"/>
              </a:rPr>
              <a:t> to every student. This means that each student graduates with the requisite knowledge and skills– without taking remedial courses– to succeed in their choice of college or a livable-wage career. </a:t>
            </a:r>
            <a:endParaRPr/>
          </a:p>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To deliver on this promise, we will equip our students to thrive in a future that is certain to look very different than it does today. We want our students to stand shoulder to shoulder with the top students from any nation. And, we want them to be able to continue to adapt in step with the world around them. </a:t>
            </a:r>
            <a:endParaRPr/>
          </a:p>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The promise of preparation applies to </a:t>
            </a:r>
            <a:r>
              <a:rPr lang="en-US" sz="1200" b="0" i="1" u="none" strike="noStrike" cap="none">
                <a:solidFill>
                  <a:schemeClr val="dk1"/>
                </a:solidFill>
                <a:latin typeface="Calibri"/>
                <a:ea typeface="Calibri"/>
                <a:cs typeface="Calibri"/>
                <a:sym typeface="Calibri"/>
              </a:rPr>
              <a:t>every</a:t>
            </a:r>
            <a:r>
              <a:rPr lang="en-US" sz="1200" b="0" i="0" u="none" strike="noStrike" cap="none">
                <a:solidFill>
                  <a:schemeClr val="dk1"/>
                </a:solidFill>
                <a:latin typeface="Calibri"/>
                <a:ea typeface="Calibri"/>
                <a:cs typeface="Calibri"/>
                <a:sym typeface="Calibri"/>
              </a:rPr>
              <a:t> student, regardless of race, ethnicity, disability, language acquisition, or socioeconomic status. We must focus on the individual needs of every child, which is essential as our population rapidly grows and diversifies. </a:t>
            </a:r>
            <a:endParaRPr/>
          </a:p>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 </a:t>
            </a:r>
            <a:endParaRPr/>
          </a:p>
        </p:txBody>
      </p:sp>
      <p:sp>
        <p:nvSpPr>
          <p:cNvPr id="103" name="Shape 103"/>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Our vision and mission arise from our guiding principles.</a:t>
            </a:r>
            <a:endParaRPr/>
          </a:p>
          <a:p>
            <a:pPr marL="0" marR="0" lvl="0" indent="0" algn="l" rtl="0">
              <a:spcBef>
                <a:spcPts val="0"/>
              </a:spcBef>
              <a:spcAft>
                <a:spcPts val="0"/>
              </a:spcAft>
              <a:buClr>
                <a:schemeClr val="dk1"/>
              </a:buClr>
              <a:buFont typeface="Calibri"/>
              <a:buNone/>
            </a:pPr>
            <a:r>
              <a:rPr lang="en-US" sz="1200" b="0" i="1"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Clr>
                <a:schemeClr val="dk1"/>
              </a:buClr>
              <a:buFont typeface="Calibri"/>
              <a:buNone/>
            </a:pPr>
            <a:r>
              <a:rPr lang="en-US" sz="1200" b="0" i="1" u="none" strike="noStrike" cap="none">
                <a:solidFill>
                  <a:schemeClr val="dk1"/>
                </a:solidFill>
                <a:latin typeface="Calibri"/>
                <a:ea typeface="Calibri"/>
                <a:cs typeface="Calibri"/>
                <a:sym typeface="Calibri"/>
              </a:rPr>
              <a:t>Vision</a:t>
            </a:r>
            <a:r>
              <a:rPr lang="en-US" sz="1200" b="0" i="0" u="none" strike="noStrike" cap="none">
                <a:solidFill>
                  <a:schemeClr val="dk1"/>
                </a:solidFill>
                <a:latin typeface="Calibri"/>
                <a:ea typeface="Calibri"/>
                <a:cs typeface="Calibri"/>
                <a:sym typeface="Calibri"/>
              </a:rPr>
              <a:t>: Every student is inspired to learn and empowered to excel</a:t>
            </a:r>
            <a:endParaRPr/>
          </a:p>
          <a:p>
            <a:pPr marL="0" marR="0" lvl="0" indent="0" algn="l" rtl="0">
              <a:spcBef>
                <a:spcPts val="0"/>
              </a:spcBef>
              <a:spcAft>
                <a:spcPts val="0"/>
              </a:spcAft>
              <a:buClr>
                <a:schemeClr val="dk1"/>
              </a:buClr>
              <a:buFont typeface="Calibri"/>
              <a:buNone/>
            </a:pPr>
            <a:r>
              <a:rPr lang="en-US" sz="1200" b="0" i="1" u="none" strike="noStrike" cap="none">
                <a:solidFill>
                  <a:schemeClr val="dk1"/>
                </a:solidFill>
                <a:latin typeface="Calibri"/>
                <a:ea typeface="Calibri"/>
                <a:cs typeface="Calibri"/>
                <a:sym typeface="Calibri"/>
              </a:rPr>
              <a:t>Mission</a:t>
            </a:r>
            <a:r>
              <a:rPr lang="en-US" sz="1200" b="0" i="0" u="none" strike="noStrike" cap="none">
                <a:solidFill>
                  <a:schemeClr val="dk1"/>
                </a:solidFill>
                <a:latin typeface="Calibri"/>
                <a:ea typeface="Calibri"/>
                <a:cs typeface="Calibri"/>
                <a:sym typeface="Calibri"/>
              </a:rPr>
              <a:t>: We cultivate a vibrant learning community that prepares students to thrive in a dynamic world.</a:t>
            </a:r>
            <a:endParaRPr/>
          </a:p>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 </a:t>
            </a:r>
            <a:endParaRPr/>
          </a:p>
        </p:txBody>
      </p:sp>
      <p:sp>
        <p:nvSpPr>
          <p:cNvPr id="110" name="Shape 110"/>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US"/>
              <a:t>T</a:t>
            </a:r>
            <a:r>
              <a:rPr lang="en-US" sz="1200" b="0" i="0" u="none" strike="noStrike" cap="none">
                <a:solidFill>
                  <a:schemeClr val="dk1"/>
                </a:solidFill>
                <a:latin typeface="Calibri"/>
                <a:ea typeface="Calibri"/>
                <a:cs typeface="Calibri"/>
                <a:sym typeface="Calibri"/>
              </a:rPr>
              <a:t>he professional growth of our staff </a:t>
            </a:r>
            <a:r>
              <a:rPr lang="en-US"/>
              <a:t>is a priority</a:t>
            </a:r>
            <a:r>
              <a:rPr lang="en-US" sz="1200" b="0" i="0" u="none" strike="noStrike" cap="none">
                <a:solidFill>
                  <a:schemeClr val="dk1"/>
                </a:solidFill>
                <a:latin typeface="Calibri"/>
                <a:ea typeface="Calibri"/>
                <a:cs typeface="Calibri"/>
                <a:sym typeface="Calibri"/>
              </a:rPr>
              <a:t>.  To help them extend and refine their talents and to be more reflective on the work they are doing.</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a:p>
          <a:p>
            <a:pPr marL="0" marR="0" lvl="0" indent="0" algn="l" rtl="0">
              <a:lnSpc>
                <a:spcPct val="100000"/>
              </a:lnSpc>
              <a:spcBef>
                <a:spcPts val="0"/>
              </a:spcBef>
              <a:spcAft>
                <a:spcPts val="0"/>
              </a:spcAft>
              <a:buClr>
                <a:schemeClr val="dk1"/>
              </a:buClr>
              <a:buFont typeface="Calibri"/>
              <a:buNone/>
            </a:pPr>
            <a:endParaRP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20" name="Shape 120"/>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7" name="Shape 127"/>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Seven Core Competencies that students will need to succeed in a world that has not yet been defined.</a:t>
            </a:r>
            <a:endParaRPr/>
          </a:p>
          <a:p>
            <a:pPr marL="171450" marR="0" lvl="0" indent="-17145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Collaboration</a:t>
            </a:r>
            <a:endParaRPr/>
          </a:p>
          <a:p>
            <a:pPr marL="171450" marR="0" lvl="0" indent="-17145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Agility</a:t>
            </a:r>
            <a:endParaRPr/>
          </a:p>
          <a:p>
            <a:pPr marL="171450" marR="0" lvl="0" indent="-17145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Initiative and entrepreneurial spirit</a:t>
            </a:r>
            <a:endParaRPr/>
          </a:p>
          <a:p>
            <a:pPr marL="171450" marR="0" lvl="0" indent="-17145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Effective Oral and Written communication skills</a:t>
            </a:r>
            <a:endParaRPr/>
          </a:p>
          <a:p>
            <a:pPr marL="171450" marR="0" lvl="0" indent="-17145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Able to not only access but also analyze information</a:t>
            </a:r>
            <a:endParaRPr/>
          </a:p>
          <a:p>
            <a:pPr marL="171450" marR="0" lvl="0" indent="-17145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Curiosity and imagination</a:t>
            </a:r>
            <a:endParaRP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Move away from banking model of education.  Making deposits. Kids want to learn through experiencing and they gather information the internet. It’s more dynamic and there’s so much more mental stimulation involved with generating understanding.</a:t>
            </a:r>
            <a:endParaRP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35" name="Shape 135"/>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US"/>
              <a:t>This journey begins with the end in mind.  Our goal is to help students graduate with their dreams in tact.  We work to ensure that they graduate ready for success in college or career.  In order to help students meet this expectation, it is critical to place them on the correct pathways to success.  </a:t>
            </a:r>
            <a:endParaRPr sz="1200" b="0" i="0" u="none" strike="noStrike" cap="none">
              <a:solidFill>
                <a:schemeClr val="dk1"/>
              </a:solidFill>
              <a:latin typeface="Calibri"/>
              <a:ea typeface="Calibri"/>
              <a:cs typeface="Calibri"/>
              <a:sym typeface="Calibri"/>
            </a:endParaRPr>
          </a:p>
        </p:txBody>
      </p:sp>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US"/>
              <a:t>In middle school, preparing students for success in high school can be described by two components; possessing 21st century skills and student academic behaviors</a:t>
            </a:r>
            <a:endParaRPr sz="1200" b="0" i="0" u="none" strike="noStrike" cap="none">
              <a:solidFill>
                <a:schemeClr val="dk1"/>
              </a:solidFill>
              <a:latin typeface="Calibri"/>
              <a:ea typeface="Calibri"/>
              <a:cs typeface="Calibri"/>
              <a:sym typeface="Calibri"/>
            </a:endParaRPr>
          </a:p>
        </p:txBody>
      </p:sp>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76" name="Shape 76"/>
          <p:cNvSpPr txBox="1">
            <a:spLocks noGrp="1"/>
          </p:cNvSpPr>
          <p:nvPr>
            <p:ph type="body" idx="1"/>
          </p:nvPr>
        </p:nvSpPr>
        <p:spPr>
          <a:xfrm rot="5400000">
            <a:off x="2309018" y="-251618"/>
            <a:ext cx="4525963"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82" name="Shape 82"/>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
        <p:nvSpPr>
          <p:cNvPr id="22" name="Shape 2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27" name="Shape 27"/>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35" name="Shape 35"/>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41" name="Shape 41"/>
          <p:cNvSpPr txBox="1">
            <a:spLocks noGrp="1"/>
          </p:cNvSpPr>
          <p:nvPr>
            <p:ph type="body" idx="1"/>
          </p:nvPr>
        </p:nvSpPr>
        <p:spPr>
          <a:xfrm>
            <a:off x="457200" y="1600200"/>
            <a:ext cx="4038599"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648200" y="1600200"/>
            <a:ext cx="4038599"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48" name="Shape 48"/>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62" name="Shape 62"/>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69" name="Shape 69"/>
          <p:cNvSpPr>
            <a:spLocks noGrp="1"/>
          </p:cNvSpPr>
          <p:nvPr>
            <p:ph type="pic" idx="2"/>
          </p:nvPr>
        </p:nvSpPr>
        <p:spPr>
          <a:xfrm>
            <a:off x="1792288" y="612775"/>
            <a:ext cx="5486399" cy="41148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3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p:nvPr/>
        </p:nvSpPr>
        <p:spPr>
          <a:xfrm>
            <a:off x="-1" y="5405406"/>
            <a:ext cx="9144000" cy="174150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91" name="Shape 91"/>
          <p:cNvSpPr txBox="1">
            <a:spLocks noGrp="1"/>
          </p:cNvSpPr>
          <p:nvPr>
            <p:ph type="ctrTitle"/>
          </p:nvPr>
        </p:nvSpPr>
        <p:spPr>
          <a:xfrm>
            <a:off x="0" y="1803577"/>
            <a:ext cx="9381000" cy="339000"/>
          </a:xfrm>
          <a:prstGeom prst="rect">
            <a:avLst/>
          </a:prstGeom>
          <a:noFill/>
          <a:ln>
            <a:noFill/>
          </a:ln>
        </p:spPr>
        <p:txBody>
          <a:bodyPr spcFirstLastPara="1" wrap="square" lIns="91425" tIns="45700" rIns="91425" bIns="45700" anchor="ctr" anchorCtr="0">
            <a:noAutofit/>
          </a:bodyPr>
          <a:lstStyle/>
          <a:p>
            <a:pPr marL="0" marR="0" lvl="0" indent="0" algn="ctr" rtl="0">
              <a:lnSpc>
                <a:spcPct val="70000"/>
              </a:lnSpc>
              <a:spcBef>
                <a:spcPts val="0"/>
              </a:spcBef>
              <a:spcAft>
                <a:spcPts val="0"/>
              </a:spcAft>
              <a:buClr>
                <a:srgbClr val="538CD5"/>
              </a:buClr>
              <a:buFont typeface="Calibri"/>
              <a:buNone/>
            </a:pPr>
            <a:r>
              <a:rPr lang="en-US" sz="4800" b="1" i="0" u="none" strike="noStrike" cap="none">
                <a:solidFill>
                  <a:srgbClr val="538CD5"/>
                </a:solidFill>
                <a:latin typeface="Calibri"/>
                <a:ea typeface="Calibri"/>
                <a:cs typeface="Calibri"/>
                <a:sym typeface="Calibri"/>
              </a:rPr>
              <a:t>WORKING TOGETHER </a:t>
            </a:r>
            <a:br>
              <a:rPr lang="en-US" sz="4800" b="1" i="0" u="none" strike="noStrike" cap="none">
                <a:solidFill>
                  <a:srgbClr val="538CD5"/>
                </a:solidFill>
                <a:latin typeface="Calibri"/>
                <a:ea typeface="Calibri"/>
                <a:cs typeface="Calibri"/>
                <a:sym typeface="Calibri"/>
              </a:rPr>
            </a:br>
            <a:r>
              <a:rPr lang="en-US" sz="4800" b="1" i="0" u="none" strike="noStrike" cap="none">
                <a:solidFill>
                  <a:srgbClr val="538CD5"/>
                </a:solidFill>
                <a:latin typeface="Calibri"/>
                <a:ea typeface="Calibri"/>
                <a:cs typeface="Calibri"/>
                <a:sym typeface="Calibri"/>
              </a:rPr>
              <a:t>TO ENSURE A</a:t>
            </a:r>
            <a:br>
              <a:rPr lang="en-US" sz="4800" b="1" i="0" u="none" strike="noStrike" cap="none">
                <a:solidFill>
                  <a:srgbClr val="538CD5"/>
                </a:solidFill>
                <a:latin typeface="Calibri"/>
                <a:ea typeface="Calibri"/>
                <a:cs typeface="Calibri"/>
                <a:sym typeface="Calibri"/>
              </a:rPr>
            </a:br>
            <a:r>
              <a:rPr lang="en-US" sz="4800" b="1" i="0" u="none" strike="noStrike" cap="none">
                <a:solidFill>
                  <a:srgbClr val="538CD5"/>
                </a:solidFill>
                <a:latin typeface="Calibri"/>
                <a:ea typeface="Calibri"/>
                <a:cs typeface="Calibri"/>
                <a:sym typeface="Calibri"/>
              </a:rPr>
              <a:t>SUCCESSFUL TRANSITION </a:t>
            </a:r>
            <a:br>
              <a:rPr lang="en-US" sz="4800" b="1" i="0" u="none" strike="noStrike" cap="none">
                <a:solidFill>
                  <a:srgbClr val="538CD5"/>
                </a:solidFill>
                <a:latin typeface="Calibri"/>
                <a:ea typeface="Calibri"/>
                <a:cs typeface="Calibri"/>
                <a:sym typeface="Calibri"/>
              </a:rPr>
            </a:br>
            <a:r>
              <a:rPr lang="en-US" sz="4800" b="1" i="0" u="none" strike="noStrike" cap="none">
                <a:solidFill>
                  <a:srgbClr val="538CD5"/>
                </a:solidFill>
                <a:latin typeface="Calibri"/>
                <a:ea typeface="Calibri"/>
                <a:cs typeface="Calibri"/>
                <a:sym typeface="Calibri"/>
              </a:rPr>
              <a:t>TO MIDDLE SCHOOL</a:t>
            </a:r>
            <a:r>
              <a:rPr lang="en-US" sz="6000" b="1" i="0" u="none" strike="noStrike" cap="none">
                <a:solidFill>
                  <a:schemeClr val="dk1"/>
                </a:solidFill>
                <a:latin typeface="Calibri"/>
                <a:ea typeface="Calibri"/>
                <a:cs typeface="Calibri"/>
                <a:sym typeface="Calibri"/>
              </a:rPr>
              <a:t>	</a:t>
            </a:r>
            <a:endParaRPr/>
          </a:p>
        </p:txBody>
      </p:sp>
      <p:sp>
        <p:nvSpPr>
          <p:cNvPr id="92" name="Shape 92"/>
          <p:cNvSpPr txBox="1">
            <a:spLocks noGrp="1"/>
          </p:cNvSpPr>
          <p:nvPr>
            <p:ph type="subTitle" idx="1"/>
          </p:nvPr>
        </p:nvSpPr>
        <p:spPr>
          <a:xfrm>
            <a:off x="1371600" y="3912286"/>
            <a:ext cx="6400800" cy="120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US" sz="3200" b="1" i="0" u="none" strike="noStrike" cap="none">
                <a:solidFill>
                  <a:schemeClr val="dk1"/>
                </a:solidFill>
                <a:latin typeface="Calibri"/>
                <a:ea typeface="Calibri"/>
                <a:cs typeface="Calibri"/>
                <a:sym typeface="Calibri"/>
              </a:rPr>
              <a:t>Building a Strong Foundation for High School and Beyond</a:t>
            </a:r>
            <a:endParaRPr/>
          </a:p>
        </p:txBody>
      </p:sp>
      <p:pic>
        <p:nvPicPr>
          <p:cNvPr id="93" name="Shape 93"/>
          <p:cNvPicPr preferRelativeResize="0"/>
          <p:nvPr/>
        </p:nvPicPr>
        <p:blipFill rotWithShape="1">
          <a:blip r:embed="rId3">
            <a:alphaModFix/>
          </a:blip>
          <a:srcRect/>
          <a:stretch/>
        </p:blipFill>
        <p:spPr>
          <a:xfrm>
            <a:off x="169333" y="5812817"/>
            <a:ext cx="2675472" cy="926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pSp>
        <p:nvGrpSpPr>
          <p:cNvPr id="172" name="Shape 172"/>
          <p:cNvGrpSpPr/>
          <p:nvPr/>
        </p:nvGrpSpPr>
        <p:grpSpPr>
          <a:xfrm>
            <a:off x="1149627" y="265972"/>
            <a:ext cx="7817192" cy="6035400"/>
            <a:chOff x="651229" y="0"/>
            <a:chExt cx="7817192" cy="6035400"/>
          </a:xfrm>
        </p:grpSpPr>
        <p:sp>
          <p:nvSpPr>
            <p:cNvPr id="173" name="Shape 173"/>
            <p:cNvSpPr/>
            <p:nvPr/>
          </p:nvSpPr>
          <p:spPr>
            <a:xfrm>
              <a:off x="1119621" y="0"/>
              <a:ext cx="7348800" cy="6035400"/>
            </a:xfrm>
            <a:prstGeom prst="rightArrow">
              <a:avLst>
                <a:gd name="adj1" fmla="val 50000"/>
                <a:gd name="adj2" fmla="val 50000"/>
              </a:avLst>
            </a:prstGeom>
            <a:solidFill>
              <a:srgbClr val="CBCE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4" name="Shape 174"/>
            <p:cNvSpPr/>
            <p:nvPr/>
          </p:nvSpPr>
          <p:spPr>
            <a:xfrm>
              <a:off x="677250" y="3110393"/>
              <a:ext cx="2160900" cy="2515800"/>
            </a:xfrm>
            <a:prstGeom prst="roundRect">
              <a:avLst>
                <a:gd name="adj" fmla="val 16667"/>
              </a:avLst>
            </a:prstGeom>
            <a:solidFill>
              <a:srgbClr val="B6D7A8"/>
            </a:solidFill>
            <a:ln w="76200" cap="flat" cmpd="sng">
              <a:solidFill>
                <a:schemeClr val="dk1"/>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5" name="Shape 175"/>
            <p:cNvSpPr txBox="1"/>
            <p:nvPr/>
          </p:nvSpPr>
          <p:spPr>
            <a:xfrm>
              <a:off x="782735" y="3215878"/>
              <a:ext cx="1950000" cy="2304600"/>
            </a:xfrm>
            <a:prstGeom prst="rect">
              <a:avLst/>
            </a:prstGeom>
            <a:solidFill>
              <a:srgbClr val="B6D7A8"/>
            </a:solid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Font typeface="Calibri"/>
                <a:buNone/>
              </a:pPr>
              <a:r>
                <a:rPr lang="en-US" sz="3200" b="1" i="0" u="none" strike="noStrike" cap="none">
                  <a:solidFill>
                    <a:srgbClr val="000000"/>
                  </a:solidFill>
                  <a:latin typeface="Calibri"/>
                  <a:ea typeface="Calibri"/>
                  <a:cs typeface="Calibri"/>
                  <a:sym typeface="Calibri"/>
                </a:rPr>
                <a:t>Student  Behaviors   </a:t>
              </a:r>
              <a:endParaRPr/>
            </a:p>
          </p:txBody>
        </p:sp>
        <p:sp>
          <p:nvSpPr>
            <p:cNvPr id="176" name="Shape 176"/>
            <p:cNvSpPr/>
            <p:nvPr/>
          </p:nvSpPr>
          <p:spPr>
            <a:xfrm>
              <a:off x="651229" y="176161"/>
              <a:ext cx="2160900" cy="2414100"/>
            </a:xfrm>
            <a:prstGeom prst="roundRect">
              <a:avLst>
                <a:gd name="adj" fmla="val 16667"/>
              </a:avLst>
            </a:prstGeom>
            <a:solidFill>
              <a:srgbClr val="B6D7A8"/>
            </a:solidFill>
            <a:ln w="76200" cap="flat" cmpd="sng">
              <a:solidFill>
                <a:schemeClr val="dk1"/>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7" name="Shape 177"/>
            <p:cNvSpPr txBox="1"/>
            <p:nvPr/>
          </p:nvSpPr>
          <p:spPr>
            <a:xfrm>
              <a:off x="756714" y="281646"/>
              <a:ext cx="1950000" cy="2203200"/>
            </a:xfrm>
            <a:prstGeom prst="rect">
              <a:avLst/>
            </a:prstGeom>
            <a:solidFill>
              <a:srgbClr val="B6D7A8"/>
            </a:solid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chemeClr val="dk1"/>
                </a:buClr>
                <a:buFont typeface="Calibri"/>
                <a:buNone/>
              </a:pPr>
              <a:r>
                <a:rPr lang="en-US" sz="3200" b="1" i="0" u="none" strike="noStrike" cap="none">
                  <a:solidFill>
                    <a:schemeClr val="dk1"/>
                  </a:solidFill>
                  <a:latin typeface="Calibri"/>
                  <a:ea typeface="Calibri"/>
                  <a:cs typeface="Calibri"/>
                  <a:sym typeface="Calibri"/>
                </a:rPr>
                <a:t>21</a:t>
              </a:r>
              <a:r>
                <a:rPr lang="en-US" sz="3200" b="1" i="0" u="none" strike="noStrike" cap="none" baseline="30000">
                  <a:solidFill>
                    <a:schemeClr val="dk1"/>
                  </a:solidFill>
                  <a:latin typeface="Calibri"/>
                  <a:ea typeface="Calibri"/>
                  <a:cs typeface="Calibri"/>
                  <a:sym typeface="Calibri"/>
                </a:rPr>
                <a:t>st</a:t>
              </a:r>
              <a:r>
                <a:rPr lang="en-US" sz="3200" b="1" i="0" u="none" strike="noStrike" cap="none">
                  <a:solidFill>
                    <a:schemeClr val="dk1"/>
                  </a:solidFill>
                  <a:latin typeface="Calibri"/>
                  <a:ea typeface="Calibri"/>
                  <a:cs typeface="Calibri"/>
                  <a:sym typeface="Calibri"/>
                </a:rPr>
                <a:t> Century Skills</a:t>
              </a:r>
              <a:endParaRPr sz="3200" b="1" i="0" u="none" strike="noStrike" cap="none">
                <a:solidFill>
                  <a:schemeClr val="dk1"/>
                </a:solidFill>
                <a:latin typeface="Calibri"/>
                <a:ea typeface="Calibri"/>
                <a:cs typeface="Calibri"/>
                <a:sym typeface="Calibri"/>
              </a:endParaRPr>
            </a:p>
          </p:txBody>
        </p:sp>
        <p:sp>
          <p:nvSpPr>
            <p:cNvPr id="178" name="Shape 178"/>
            <p:cNvSpPr/>
            <p:nvPr/>
          </p:nvSpPr>
          <p:spPr>
            <a:xfrm>
              <a:off x="3173271" y="1810627"/>
              <a:ext cx="2160900" cy="2414100"/>
            </a:xfrm>
            <a:prstGeom prst="roundRect">
              <a:avLst>
                <a:gd name="adj" fmla="val 16667"/>
              </a:avLst>
            </a:prstGeom>
            <a:solidFill>
              <a:srgbClr val="B6D7A8"/>
            </a:solidFill>
            <a:ln w="76200" cap="flat" cmpd="sng">
              <a:solidFill>
                <a:schemeClr val="dk1"/>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9" name="Shape 179"/>
            <p:cNvSpPr txBox="1"/>
            <p:nvPr/>
          </p:nvSpPr>
          <p:spPr>
            <a:xfrm>
              <a:off x="3278755" y="1916113"/>
              <a:ext cx="1950000" cy="2203200"/>
            </a:xfrm>
            <a:prstGeom prst="rect">
              <a:avLst/>
            </a:prstGeom>
            <a:solidFill>
              <a:srgbClr val="B6D7A8"/>
            </a:solid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rgbClr val="000000"/>
                </a:buClr>
                <a:buFont typeface="Calibri"/>
                <a:buNone/>
              </a:pPr>
              <a:r>
                <a:rPr lang="en-US" sz="3100" b="1" i="0" u="none" strike="noStrike" cap="none">
                  <a:solidFill>
                    <a:srgbClr val="000000"/>
                  </a:solidFill>
                  <a:latin typeface="Calibri"/>
                  <a:ea typeface="Calibri"/>
                  <a:cs typeface="Calibri"/>
                  <a:sym typeface="Calibri"/>
                </a:rPr>
                <a:t>High School Readiness</a:t>
              </a:r>
              <a:endParaRPr/>
            </a:p>
          </p:txBody>
        </p:sp>
        <p:sp>
          <p:nvSpPr>
            <p:cNvPr id="180" name="Shape 180"/>
            <p:cNvSpPr/>
            <p:nvPr/>
          </p:nvSpPr>
          <p:spPr>
            <a:xfrm>
              <a:off x="6058696" y="1794550"/>
              <a:ext cx="2140500" cy="2414100"/>
            </a:xfrm>
            <a:prstGeom prst="roundRect">
              <a:avLst>
                <a:gd name="adj" fmla="val 16667"/>
              </a:avLst>
            </a:prstGeom>
            <a:solidFill>
              <a:srgbClr val="B6D7A8"/>
            </a:solidFill>
            <a:ln w="76200" cap="flat" cmpd="sng">
              <a:solidFill>
                <a:schemeClr val="dk1"/>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1" name="Shape 181"/>
            <p:cNvSpPr txBox="1"/>
            <p:nvPr/>
          </p:nvSpPr>
          <p:spPr>
            <a:xfrm>
              <a:off x="6163183" y="1899038"/>
              <a:ext cx="1931400" cy="2205300"/>
            </a:xfrm>
            <a:prstGeom prst="rect">
              <a:avLst/>
            </a:prstGeom>
            <a:noFill/>
            <a:ln w="9525" cap="flat" cmpd="sng">
              <a:solidFill>
                <a:srgbClr val="B6D7A8">
                  <a:alpha val="0"/>
                </a:srgbClr>
              </a:solidFill>
              <a:prstDash val="solid"/>
              <a:round/>
              <a:headEnd type="none" w="med" len="med"/>
              <a:tailEnd type="none" w="med" len="med"/>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rgbClr val="000000"/>
                </a:buClr>
                <a:buFont typeface="Calibri"/>
                <a:buNone/>
              </a:pPr>
              <a:r>
                <a:rPr lang="en-US" sz="3100" b="1" i="0" u="none" strike="noStrike" cap="none">
                  <a:solidFill>
                    <a:srgbClr val="000000"/>
                  </a:solidFill>
                  <a:latin typeface="Calibri"/>
                  <a:ea typeface="Calibri"/>
                  <a:cs typeface="Calibri"/>
                  <a:sym typeface="Calibri"/>
                </a:rPr>
                <a:t>College and Career Readiness</a:t>
              </a:r>
              <a:endParaRPr/>
            </a:p>
          </p:txBody>
        </p:sp>
      </p:grpSp>
      <p:sp>
        <p:nvSpPr>
          <p:cNvPr id="182" name="Shape 182"/>
          <p:cNvSpPr/>
          <p:nvPr/>
        </p:nvSpPr>
        <p:spPr>
          <a:xfrm>
            <a:off x="628400" y="101875"/>
            <a:ext cx="3089100" cy="6199500"/>
          </a:xfrm>
          <a:prstGeom prst="donut">
            <a:avLst>
              <a:gd name="adj" fmla="val 7436"/>
            </a:avLst>
          </a:prstGeom>
          <a:solidFill>
            <a:schemeClr val="dk1"/>
          </a:solidFill>
          <a:ln w="9525" cap="flat" cmpd="sng">
            <a:solidFill>
              <a:schemeClr val="lt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183" name="Shape 183"/>
          <p:cNvSpPr/>
          <p:nvPr/>
        </p:nvSpPr>
        <p:spPr>
          <a:xfrm>
            <a:off x="3214625" y="175625"/>
            <a:ext cx="5665200" cy="1865700"/>
          </a:xfrm>
          <a:prstGeom prst="wedgeRoundRectCallout">
            <a:avLst>
              <a:gd name="adj1" fmla="val -52694"/>
              <a:gd name="adj2" fmla="val 87839"/>
              <a:gd name="adj3" fmla="val 0"/>
            </a:avLst>
          </a:prstGeom>
          <a:solidFill>
            <a:srgbClr val="FFF2CC"/>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342900" lvl="0" indent="-88900" rtl="0">
              <a:spcBef>
                <a:spcPts val="0"/>
              </a:spcBef>
              <a:spcAft>
                <a:spcPts val="0"/>
              </a:spcAft>
              <a:buClr>
                <a:schemeClr val="dk1"/>
              </a:buClr>
              <a:buSzPts val="2400"/>
              <a:buChar char="•"/>
            </a:pPr>
            <a:r>
              <a:rPr lang="en-US" sz="2400" b="1">
                <a:solidFill>
                  <a:schemeClr val="dk1"/>
                </a:solidFill>
                <a:latin typeface="Calibri"/>
                <a:ea typeface="Calibri"/>
                <a:cs typeface="Calibri"/>
                <a:sym typeface="Calibri"/>
              </a:rPr>
              <a:t>Life and Career Skills</a:t>
            </a:r>
            <a:endParaRPr sz="2400" b="1">
              <a:solidFill>
                <a:schemeClr val="dk1"/>
              </a:solidFill>
              <a:latin typeface="Calibri"/>
              <a:ea typeface="Calibri"/>
              <a:cs typeface="Calibri"/>
              <a:sym typeface="Calibri"/>
            </a:endParaRPr>
          </a:p>
          <a:p>
            <a:pPr marL="342900" lvl="0" indent="-88900" rtl="0">
              <a:spcBef>
                <a:spcPts val="640"/>
              </a:spcBef>
              <a:spcAft>
                <a:spcPts val="0"/>
              </a:spcAft>
              <a:buClr>
                <a:schemeClr val="dk1"/>
              </a:buClr>
              <a:buSzPts val="2400"/>
              <a:buChar char="•"/>
            </a:pPr>
            <a:r>
              <a:rPr lang="en-US" sz="2400" b="1">
                <a:solidFill>
                  <a:schemeClr val="dk1"/>
                </a:solidFill>
                <a:latin typeface="Calibri"/>
                <a:ea typeface="Calibri"/>
                <a:cs typeface="Calibri"/>
                <a:sym typeface="Calibri"/>
              </a:rPr>
              <a:t>Learning and Innovation Skills</a:t>
            </a:r>
            <a:endParaRPr sz="2400" b="1">
              <a:solidFill>
                <a:schemeClr val="dk1"/>
              </a:solidFill>
              <a:latin typeface="Calibri"/>
              <a:ea typeface="Calibri"/>
              <a:cs typeface="Calibri"/>
              <a:sym typeface="Calibri"/>
            </a:endParaRPr>
          </a:p>
          <a:p>
            <a:pPr marL="342900" lvl="0" indent="-88900" rtl="0">
              <a:spcBef>
                <a:spcPts val="640"/>
              </a:spcBef>
              <a:spcAft>
                <a:spcPts val="0"/>
              </a:spcAft>
              <a:buClr>
                <a:schemeClr val="dk1"/>
              </a:buClr>
              <a:buSzPts val="2400"/>
              <a:buChar char="•"/>
            </a:pPr>
            <a:r>
              <a:rPr lang="en-US" sz="2400" b="1">
                <a:solidFill>
                  <a:schemeClr val="dk1"/>
                </a:solidFill>
                <a:latin typeface="Calibri"/>
                <a:ea typeface="Calibri"/>
                <a:cs typeface="Calibri"/>
                <a:sym typeface="Calibri"/>
              </a:rPr>
              <a:t>Information Media and Technology Skills</a:t>
            </a:r>
            <a:endParaRPr sz="2400"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716614" y="228600"/>
            <a:ext cx="7632699" cy="71913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58ED5"/>
              </a:buClr>
              <a:buFont typeface="Calibri"/>
              <a:buNone/>
            </a:pPr>
            <a:r>
              <a:rPr lang="en-US" sz="6000" b="1" i="0" u="none" strike="noStrike" cap="none">
                <a:solidFill>
                  <a:srgbClr val="558ED5"/>
                </a:solidFill>
                <a:latin typeface="Calibri"/>
                <a:ea typeface="Calibri"/>
                <a:cs typeface="Calibri"/>
                <a:sym typeface="Calibri"/>
              </a:rPr>
              <a:t>A</a:t>
            </a:r>
            <a:r>
              <a:rPr lang="en-US" sz="6000" b="1">
                <a:solidFill>
                  <a:srgbClr val="558ED5"/>
                </a:solidFill>
              </a:rPr>
              <a:t>cademics</a:t>
            </a:r>
            <a:endParaRPr/>
          </a:p>
        </p:txBody>
      </p:sp>
      <p:pic>
        <p:nvPicPr>
          <p:cNvPr id="190" name="Shape 190"/>
          <p:cNvPicPr preferRelativeResize="0"/>
          <p:nvPr/>
        </p:nvPicPr>
        <p:blipFill rotWithShape="1">
          <a:blip r:embed="rId3">
            <a:alphaModFix/>
          </a:blip>
          <a:srcRect/>
          <a:stretch/>
        </p:blipFill>
        <p:spPr>
          <a:xfrm>
            <a:off x="0" y="1066945"/>
            <a:ext cx="9144000" cy="59501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179600" y="191675"/>
            <a:ext cx="4723200" cy="4918500"/>
          </a:xfrm>
          <a:prstGeom prst="rect">
            <a:avLst/>
          </a:prstGeom>
          <a:noFill/>
          <a:ln>
            <a:noFill/>
          </a:ln>
        </p:spPr>
        <p:txBody>
          <a:bodyPr spcFirstLastPara="1" wrap="square" lIns="91425" tIns="45700" rIns="91425" bIns="45700" anchor="t" anchorCtr="0">
            <a:noAutofit/>
          </a:bodyPr>
          <a:lstStyle/>
          <a:p>
            <a:pPr marL="342900" marR="0" lvl="0" indent="0" algn="l" rtl="0">
              <a:lnSpc>
                <a:spcPct val="90000"/>
              </a:lnSpc>
              <a:spcBef>
                <a:spcPts val="0"/>
              </a:spcBef>
              <a:spcAft>
                <a:spcPts val="0"/>
              </a:spcAft>
              <a:buClr>
                <a:schemeClr val="dk1"/>
              </a:buClr>
              <a:buFont typeface="Arial"/>
              <a:buNone/>
            </a:pPr>
            <a:r>
              <a:rPr lang="en-US" sz="3400" b="1" i="0" u="none" strike="noStrike" cap="none">
                <a:solidFill>
                  <a:schemeClr val="dk1"/>
                </a:solidFill>
                <a:latin typeface="Calibri"/>
                <a:ea typeface="Calibri"/>
                <a:cs typeface="Calibri"/>
                <a:sym typeface="Calibri"/>
              </a:rPr>
              <a:t>The level of academic achievement that students attain by eighth grade has a larger impact on their college and career readiness than anything that happens academically in high school.</a:t>
            </a:r>
            <a:endParaRPr sz="3400"/>
          </a:p>
        </p:txBody>
      </p:sp>
      <p:sp>
        <p:nvSpPr>
          <p:cNvPr id="197" name="Shape 197"/>
          <p:cNvSpPr txBox="1"/>
          <p:nvPr/>
        </p:nvSpPr>
        <p:spPr>
          <a:xfrm>
            <a:off x="151730" y="5657671"/>
            <a:ext cx="4060539"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Source:  The Forgotten Middle:  Ensuring that All Students Are On Target For College and Career Readiness Before High School</a:t>
            </a:r>
            <a:endParaRPr/>
          </a:p>
        </p:txBody>
      </p:sp>
      <p:pic>
        <p:nvPicPr>
          <p:cNvPr id="198" name="Shape 198"/>
          <p:cNvPicPr preferRelativeResize="0"/>
          <p:nvPr/>
        </p:nvPicPr>
        <p:blipFill rotWithShape="1">
          <a:blip r:embed="rId3">
            <a:alphaModFix/>
          </a:blip>
          <a:srcRect/>
          <a:stretch/>
        </p:blipFill>
        <p:spPr>
          <a:xfrm>
            <a:off x="4572000" y="0"/>
            <a:ext cx="4572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0" y="93591"/>
            <a:ext cx="9144000" cy="29811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58ED5"/>
              </a:buClr>
              <a:buFont typeface="Calibri"/>
              <a:buNone/>
            </a:pPr>
            <a:r>
              <a:rPr lang="en-US" sz="4800" b="1" i="0" u="none" strike="noStrike" cap="none">
                <a:solidFill>
                  <a:srgbClr val="0070C0"/>
                </a:solidFill>
                <a:latin typeface="Calibri"/>
                <a:ea typeface="Calibri"/>
                <a:cs typeface="Calibri"/>
                <a:sym typeface="Calibri"/>
              </a:rPr>
              <a:t>All students are </a:t>
            </a:r>
            <a:br>
              <a:rPr lang="en-US" sz="4800" b="1" i="0" u="none" strike="noStrike" cap="none">
                <a:solidFill>
                  <a:srgbClr val="0070C0"/>
                </a:solidFill>
                <a:latin typeface="Calibri"/>
                <a:ea typeface="Calibri"/>
                <a:cs typeface="Calibri"/>
                <a:sym typeface="Calibri"/>
              </a:rPr>
            </a:br>
            <a:r>
              <a:rPr lang="en-US" sz="4800" b="1" i="0" u="none" strike="noStrike" cap="none">
                <a:solidFill>
                  <a:srgbClr val="0070C0"/>
                </a:solidFill>
                <a:latin typeface="Calibri"/>
                <a:ea typeface="Calibri"/>
                <a:cs typeface="Calibri"/>
                <a:sym typeface="Calibri"/>
              </a:rPr>
              <a:t>enrolled in seven </a:t>
            </a:r>
            <a:br>
              <a:rPr lang="en-US" sz="4800" b="1" i="0" u="none" strike="noStrike" cap="none">
                <a:solidFill>
                  <a:srgbClr val="0070C0"/>
                </a:solidFill>
                <a:latin typeface="Calibri"/>
                <a:ea typeface="Calibri"/>
                <a:cs typeface="Calibri"/>
                <a:sym typeface="Calibri"/>
              </a:rPr>
            </a:br>
            <a:r>
              <a:rPr lang="en-US" sz="4800" b="1" i="0" u="none" strike="noStrike" cap="none">
                <a:solidFill>
                  <a:srgbClr val="0070C0"/>
                </a:solidFill>
                <a:latin typeface="Calibri"/>
                <a:ea typeface="Calibri"/>
                <a:cs typeface="Calibri"/>
                <a:sym typeface="Calibri"/>
              </a:rPr>
              <a:t>50-minute classes every day.</a:t>
            </a:r>
            <a:endParaRPr sz="4800" b="1" i="0" u="none" strike="noStrike" cap="none">
              <a:solidFill>
                <a:srgbClr val="0070C0"/>
              </a:solidFill>
              <a:latin typeface="Calibri"/>
              <a:ea typeface="Calibri"/>
              <a:cs typeface="Calibri"/>
              <a:sym typeface="Calibri"/>
            </a:endParaRPr>
          </a:p>
        </p:txBody>
      </p:sp>
      <p:pic>
        <p:nvPicPr>
          <p:cNvPr id="211" name="Shape 211"/>
          <p:cNvPicPr preferRelativeResize="0"/>
          <p:nvPr/>
        </p:nvPicPr>
        <p:blipFill rotWithShape="1">
          <a:blip r:embed="rId3">
            <a:alphaModFix/>
          </a:blip>
          <a:srcRect t="22259" b="21600"/>
          <a:stretch/>
        </p:blipFill>
        <p:spPr>
          <a:xfrm>
            <a:off x="0" y="3154956"/>
            <a:ext cx="9144000" cy="342231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p:nvPr/>
        </p:nvSpPr>
        <p:spPr>
          <a:xfrm>
            <a:off x="423723" y="2219933"/>
            <a:ext cx="5941304" cy="364886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Font typeface="Calibri"/>
              <a:buNone/>
            </a:pPr>
            <a:r>
              <a:rPr lang="en-US" sz="4000" b="1" i="0" u="none" strike="noStrike" cap="none">
                <a:solidFill>
                  <a:schemeClr val="dk1"/>
                </a:solidFill>
                <a:latin typeface="Calibri"/>
                <a:ea typeface="Calibri"/>
                <a:cs typeface="Calibri"/>
                <a:sym typeface="Calibri"/>
              </a:rPr>
              <a:t>English</a:t>
            </a:r>
            <a:endParaRPr sz="4000" b="1" i="0" u="none" strike="noStrike" cap="none">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Font typeface="Calibri"/>
              <a:buNone/>
            </a:pPr>
            <a:r>
              <a:rPr lang="en-US" sz="4000" b="1" i="0" u="none" strike="noStrike" cap="none">
                <a:solidFill>
                  <a:schemeClr val="dk1"/>
                </a:solidFill>
                <a:latin typeface="Calibri"/>
                <a:ea typeface="Calibri"/>
                <a:cs typeface="Calibri"/>
                <a:sym typeface="Calibri"/>
              </a:rPr>
              <a:t>Mathematics</a:t>
            </a:r>
            <a:endParaRPr/>
          </a:p>
          <a:p>
            <a:pPr marL="0" marR="0" lvl="0" indent="0" algn="l" rtl="0">
              <a:lnSpc>
                <a:spcPct val="150000"/>
              </a:lnSpc>
              <a:spcBef>
                <a:spcPts val="0"/>
              </a:spcBef>
              <a:spcAft>
                <a:spcPts val="0"/>
              </a:spcAft>
              <a:buClr>
                <a:schemeClr val="dk1"/>
              </a:buClr>
              <a:buFont typeface="Calibri"/>
              <a:buNone/>
            </a:pPr>
            <a:r>
              <a:rPr lang="en-US" sz="4000" b="1" i="0" u="none" strike="noStrike" cap="none">
                <a:solidFill>
                  <a:schemeClr val="dk1"/>
                </a:solidFill>
                <a:latin typeface="Calibri"/>
                <a:ea typeface="Calibri"/>
                <a:cs typeface="Calibri"/>
                <a:sym typeface="Calibri"/>
              </a:rPr>
              <a:t>Social Studies</a:t>
            </a:r>
            <a:endParaRPr/>
          </a:p>
          <a:p>
            <a:pPr marL="0" marR="0" lvl="0" indent="0" algn="l" rtl="0">
              <a:lnSpc>
                <a:spcPct val="150000"/>
              </a:lnSpc>
              <a:spcBef>
                <a:spcPts val="0"/>
              </a:spcBef>
              <a:spcAft>
                <a:spcPts val="0"/>
              </a:spcAft>
              <a:buClr>
                <a:schemeClr val="dk1"/>
              </a:buClr>
              <a:buFont typeface="Calibri"/>
              <a:buNone/>
            </a:pPr>
            <a:r>
              <a:rPr lang="en-US" sz="4000" b="1" i="0" u="none" strike="noStrike" cap="none">
                <a:solidFill>
                  <a:schemeClr val="dk1"/>
                </a:solidFill>
                <a:latin typeface="Calibri"/>
                <a:ea typeface="Calibri"/>
                <a:cs typeface="Calibri"/>
                <a:sym typeface="Calibri"/>
              </a:rPr>
              <a:t>Science</a:t>
            </a:r>
            <a:endParaRPr sz="4000" b="1" i="0" u="none" strike="noStrike" cap="none">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Font typeface="Arial"/>
              <a:buNone/>
            </a:pPr>
            <a:endParaRPr sz="4000" b="1" i="0" u="none" strike="noStrike" cap="none">
              <a:solidFill>
                <a:schemeClr val="dk1"/>
              </a:solidFill>
              <a:latin typeface="Calibri"/>
              <a:ea typeface="Calibri"/>
              <a:cs typeface="Calibri"/>
              <a:sym typeface="Calibri"/>
            </a:endParaRPr>
          </a:p>
        </p:txBody>
      </p:sp>
      <p:sp>
        <p:nvSpPr>
          <p:cNvPr id="217" name="Shape 217"/>
          <p:cNvSpPr txBox="1"/>
          <p:nvPr/>
        </p:nvSpPr>
        <p:spPr>
          <a:xfrm>
            <a:off x="624100" y="468750"/>
            <a:ext cx="7679400" cy="1569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US" sz="3200" b="1" i="0" u="none" strike="noStrike" cap="none">
                <a:solidFill>
                  <a:srgbClr val="0070C0"/>
                </a:solidFill>
                <a:latin typeface="Calibri"/>
                <a:ea typeface="Calibri"/>
                <a:cs typeface="Calibri"/>
                <a:sym typeface="Calibri"/>
              </a:rPr>
              <a:t>All students receive daily instruction aligned to Maryland’s College and Career-Ready Standards in:</a:t>
            </a:r>
            <a:endParaRPr sz="3200" b="1" i="0" u="none" strike="noStrike" cap="none">
              <a:solidFill>
                <a:srgbClr val="0070C0"/>
              </a:solidFill>
              <a:latin typeface="Calibri"/>
              <a:ea typeface="Calibri"/>
              <a:cs typeface="Calibri"/>
              <a:sym typeface="Calibri"/>
            </a:endParaRPr>
          </a:p>
        </p:txBody>
      </p:sp>
      <p:pic>
        <p:nvPicPr>
          <p:cNvPr id="218" name="Shape 218"/>
          <p:cNvPicPr preferRelativeResize="0"/>
          <p:nvPr/>
        </p:nvPicPr>
        <p:blipFill rotWithShape="1">
          <a:blip r:embed="rId3">
            <a:alphaModFix/>
          </a:blip>
          <a:srcRect l="-1" r="2549"/>
          <a:stretch/>
        </p:blipFill>
        <p:spPr>
          <a:xfrm>
            <a:off x="3625176" y="2537465"/>
            <a:ext cx="5035926" cy="3445141"/>
          </a:xfrm>
          <a:prstGeom prst="rect">
            <a:avLst/>
          </a:prstGeom>
          <a:noFill/>
          <a:ln>
            <a:noFill/>
          </a:ln>
        </p:spPr>
      </p:pic>
    </p:spTree>
    <p:extLst>
      <p:ext uri="{BB962C8B-B14F-4D97-AF65-F5344CB8AC3E}">
        <p14:creationId xmlns:p14="http://schemas.microsoft.com/office/powerpoint/2010/main" val="3734537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p:nvPr/>
        </p:nvSpPr>
        <p:spPr>
          <a:xfrm>
            <a:off x="795550" y="1189452"/>
            <a:ext cx="8175300" cy="22689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US" sz="4400" b="1" i="0" u="none" strike="noStrike" cap="none">
                <a:solidFill>
                  <a:schemeClr val="dk1"/>
                </a:solidFill>
                <a:latin typeface="Calibri"/>
                <a:ea typeface="Calibri"/>
                <a:cs typeface="Calibri"/>
                <a:sym typeface="Calibri"/>
              </a:rPr>
              <a:t>Health Education</a:t>
            </a:r>
            <a:endParaRPr/>
          </a:p>
          <a:p>
            <a:pPr marL="0" marR="0" lvl="0" indent="0" algn="l" rtl="0">
              <a:lnSpc>
                <a:spcPct val="100000"/>
              </a:lnSpc>
              <a:spcBef>
                <a:spcPts val="0"/>
              </a:spcBef>
              <a:spcAft>
                <a:spcPts val="0"/>
              </a:spcAft>
              <a:buClr>
                <a:schemeClr val="dk1"/>
              </a:buClr>
              <a:buFont typeface="Calibri"/>
              <a:buNone/>
            </a:pPr>
            <a:r>
              <a:rPr lang="en-US" sz="4400" b="1" i="0" u="none" strike="noStrike" cap="none">
                <a:solidFill>
                  <a:schemeClr val="dk1"/>
                </a:solidFill>
                <a:latin typeface="Calibri"/>
                <a:ea typeface="Calibri"/>
                <a:cs typeface="Calibri"/>
                <a:sym typeface="Calibri"/>
              </a:rPr>
              <a:t>Physical Education</a:t>
            </a:r>
            <a:endParaRPr/>
          </a:p>
          <a:p>
            <a:pPr marL="0" marR="0" lvl="0" indent="0" algn="l" rtl="0">
              <a:lnSpc>
                <a:spcPct val="100000"/>
              </a:lnSpc>
              <a:spcBef>
                <a:spcPts val="0"/>
              </a:spcBef>
              <a:spcAft>
                <a:spcPts val="0"/>
              </a:spcAft>
              <a:buClr>
                <a:schemeClr val="dk1"/>
              </a:buClr>
              <a:buFont typeface="Calibri"/>
              <a:buNone/>
            </a:pPr>
            <a:r>
              <a:rPr lang="en-US" sz="4400" b="1" i="0" u="none" strike="noStrike" cap="none">
                <a:solidFill>
                  <a:schemeClr val="dk1"/>
                </a:solidFill>
                <a:latin typeface="Calibri"/>
                <a:ea typeface="Calibri"/>
                <a:cs typeface="Calibri"/>
                <a:sym typeface="Calibri"/>
              </a:rPr>
              <a:t>Fine Arts </a:t>
            </a:r>
            <a:r>
              <a:rPr lang="en-US" sz="2400" b="1" i="0" u="none" strike="noStrike" cap="none">
                <a:solidFill>
                  <a:schemeClr val="dk1"/>
                </a:solidFill>
                <a:latin typeface="Calibri"/>
                <a:ea typeface="Calibri"/>
                <a:cs typeface="Calibri"/>
                <a:sym typeface="Calibri"/>
              </a:rPr>
              <a:t>(General Music and/or Visual Arts) </a:t>
            </a:r>
            <a:endParaRPr sz="2400" b="1" i="0" u="none" strike="noStrike" cap="none">
              <a:solidFill>
                <a:schemeClr val="dk1"/>
              </a:solidFill>
              <a:latin typeface="Calibri"/>
              <a:ea typeface="Calibri"/>
              <a:cs typeface="Calibri"/>
              <a:sym typeface="Calibri"/>
            </a:endParaRPr>
          </a:p>
        </p:txBody>
      </p:sp>
      <p:sp>
        <p:nvSpPr>
          <p:cNvPr id="224" name="Shape 224"/>
          <p:cNvSpPr txBox="1"/>
          <p:nvPr/>
        </p:nvSpPr>
        <p:spPr>
          <a:xfrm>
            <a:off x="553700" y="226975"/>
            <a:ext cx="8033100" cy="107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US" sz="3200" b="1" i="0" u="none" strike="noStrike" cap="none">
                <a:solidFill>
                  <a:srgbClr val="0070C0"/>
                </a:solidFill>
                <a:latin typeface="Calibri"/>
                <a:ea typeface="Calibri"/>
                <a:cs typeface="Calibri"/>
                <a:sym typeface="Calibri"/>
              </a:rPr>
              <a:t>In addition, Maryland regulations require </a:t>
            </a:r>
            <a:endParaRPr b="1">
              <a:solidFill>
                <a:srgbClr val="0070C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r>
              <a:rPr lang="en-US" sz="3200" b="1" i="0" u="none" strike="noStrike" cap="none">
                <a:solidFill>
                  <a:srgbClr val="0070C0"/>
                </a:solidFill>
                <a:latin typeface="Calibri"/>
                <a:ea typeface="Calibri"/>
                <a:cs typeface="Calibri"/>
                <a:sym typeface="Calibri"/>
              </a:rPr>
              <a:t>all students take:</a:t>
            </a:r>
            <a:endParaRPr sz="3200" b="1" i="0" u="none" strike="noStrike" cap="none">
              <a:solidFill>
                <a:srgbClr val="0070C0"/>
              </a:solidFill>
              <a:latin typeface="Calibri"/>
              <a:ea typeface="Calibri"/>
              <a:cs typeface="Calibri"/>
              <a:sym typeface="Calibri"/>
            </a:endParaRPr>
          </a:p>
        </p:txBody>
      </p:sp>
      <p:pic>
        <p:nvPicPr>
          <p:cNvPr id="225" name="Shape 225"/>
          <p:cNvPicPr preferRelativeResize="0"/>
          <p:nvPr/>
        </p:nvPicPr>
        <p:blipFill rotWithShape="1">
          <a:blip r:embed="rId3">
            <a:alphaModFix/>
          </a:blip>
          <a:srcRect t="14510" b="17654"/>
          <a:stretch/>
        </p:blipFill>
        <p:spPr>
          <a:xfrm>
            <a:off x="914796" y="3458297"/>
            <a:ext cx="7092032" cy="3207226"/>
          </a:xfrm>
          <a:prstGeom prst="rect">
            <a:avLst/>
          </a:prstGeom>
          <a:noFill/>
          <a:ln>
            <a:noFill/>
          </a:ln>
        </p:spPr>
      </p:pic>
    </p:spTree>
    <p:extLst>
      <p:ext uri="{BB962C8B-B14F-4D97-AF65-F5344CB8AC3E}">
        <p14:creationId xmlns:p14="http://schemas.microsoft.com/office/powerpoint/2010/main" val="86091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0" y="0"/>
            <a:ext cx="9144000" cy="94842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38CD5"/>
              </a:buClr>
              <a:buFont typeface="Calibri"/>
              <a:buNone/>
            </a:pPr>
            <a:r>
              <a:rPr lang="en-US" sz="6000" b="1" i="0" u="none" strike="noStrike" cap="none">
                <a:solidFill>
                  <a:srgbClr val="538CD5"/>
                </a:solidFill>
                <a:latin typeface="Calibri"/>
                <a:ea typeface="Calibri"/>
                <a:cs typeface="Calibri"/>
                <a:sym typeface="Calibri"/>
              </a:rPr>
              <a:t>M</a:t>
            </a:r>
            <a:r>
              <a:rPr lang="en-US" sz="6000" b="1">
                <a:solidFill>
                  <a:srgbClr val="538CD5"/>
                </a:solidFill>
              </a:rPr>
              <a:t>eet</a:t>
            </a:r>
            <a:r>
              <a:rPr lang="en-US" sz="6000" b="1" i="0" u="none" strike="noStrike" cap="none">
                <a:solidFill>
                  <a:srgbClr val="538CD5"/>
                </a:solidFill>
                <a:latin typeface="Calibri"/>
                <a:ea typeface="Calibri"/>
                <a:cs typeface="Calibri"/>
                <a:sym typeface="Calibri"/>
              </a:rPr>
              <a:t> </a:t>
            </a:r>
            <a:r>
              <a:rPr lang="en-US" sz="6000" b="1">
                <a:solidFill>
                  <a:srgbClr val="538CD5"/>
                </a:solidFill>
              </a:rPr>
              <a:t>the</a:t>
            </a:r>
            <a:r>
              <a:rPr lang="en-US" sz="6000" b="1" i="0" u="none" strike="noStrike" cap="none">
                <a:solidFill>
                  <a:srgbClr val="538CD5"/>
                </a:solidFill>
                <a:latin typeface="Calibri"/>
                <a:ea typeface="Calibri"/>
                <a:cs typeface="Calibri"/>
                <a:sym typeface="Calibri"/>
              </a:rPr>
              <a:t> S</a:t>
            </a:r>
            <a:r>
              <a:rPr lang="en-US" sz="6000" b="1">
                <a:solidFill>
                  <a:srgbClr val="538CD5"/>
                </a:solidFill>
              </a:rPr>
              <a:t>taff</a:t>
            </a:r>
            <a:endParaRPr/>
          </a:p>
        </p:txBody>
      </p:sp>
      <p:sp>
        <p:nvSpPr>
          <p:cNvPr id="99" name="Shape 99"/>
          <p:cNvSpPr txBox="1">
            <a:spLocks noGrp="1"/>
          </p:cNvSpPr>
          <p:nvPr>
            <p:ph type="subTitle" idx="1"/>
          </p:nvPr>
        </p:nvSpPr>
        <p:spPr>
          <a:xfrm>
            <a:off x="709450" y="940525"/>
            <a:ext cx="7709400" cy="520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400">
                <a:solidFill>
                  <a:srgbClr val="333333"/>
                </a:solidFill>
                <a:latin typeface="Arial"/>
                <a:ea typeface="Arial"/>
                <a:cs typeface="Arial"/>
                <a:sym typeface="Arial"/>
              </a:rPr>
              <a:t>Dr. Dale--Principal</a:t>
            </a:r>
            <a:endParaRPr sz="2400">
              <a:solidFill>
                <a:srgbClr val="333333"/>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400">
                <a:solidFill>
                  <a:srgbClr val="333333"/>
                </a:solidFill>
                <a:latin typeface="Arial"/>
                <a:ea typeface="Arial"/>
                <a:cs typeface="Arial"/>
                <a:sym typeface="Arial"/>
              </a:rPr>
              <a:t>Ms. Smith--Assistant Principal</a:t>
            </a:r>
            <a:endParaRPr sz="2400">
              <a:solidFill>
                <a:srgbClr val="333333"/>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400">
                <a:solidFill>
                  <a:srgbClr val="333333"/>
                </a:solidFill>
                <a:latin typeface="Arial"/>
                <a:ea typeface="Arial"/>
                <a:cs typeface="Arial"/>
                <a:sym typeface="Arial"/>
              </a:rPr>
              <a:t>Mr. Seagroves--6th Grade Team Leader</a:t>
            </a:r>
            <a:endParaRPr sz="2400">
              <a:solidFill>
                <a:srgbClr val="333333"/>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400">
                <a:solidFill>
                  <a:srgbClr val="333333"/>
                </a:solidFill>
                <a:latin typeface="Arial"/>
                <a:ea typeface="Arial"/>
                <a:cs typeface="Arial"/>
                <a:sym typeface="Arial"/>
              </a:rPr>
              <a:t>Ms. Sheffield--6th Grade Counselor</a:t>
            </a:r>
            <a:endParaRPr sz="2400">
              <a:solidFill>
                <a:srgbClr val="333333"/>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400">
                <a:solidFill>
                  <a:srgbClr val="333333"/>
                </a:solidFill>
                <a:latin typeface="Arial"/>
                <a:ea typeface="Arial"/>
                <a:cs typeface="Arial"/>
                <a:sym typeface="Arial"/>
              </a:rPr>
              <a:t>Mr. Ebbe--Gifted and Talented Resource</a:t>
            </a:r>
            <a:endParaRPr sz="2400">
              <a:solidFill>
                <a:srgbClr val="333333"/>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400">
                <a:solidFill>
                  <a:srgbClr val="333333"/>
                </a:solidFill>
                <a:latin typeface="Arial"/>
                <a:ea typeface="Arial"/>
                <a:cs typeface="Arial"/>
                <a:sym typeface="Arial"/>
              </a:rPr>
              <a:t>Mr. Pendley--Band</a:t>
            </a:r>
            <a:endParaRPr sz="2400">
              <a:solidFill>
                <a:srgbClr val="333333"/>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400">
                <a:solidFill>
                  <a:srgbClr val="333333"/>
                </a:solidFill>
                <a:latin typeface="Arial"/>
                <a:ea typeface="Arial"/>
                <a:cs typeface="Arial"/>
                <a:sym typeface="Arial"/>
              </a:rPr>
              <a:t>Mr. Reinhardt--Orchestra</a:t>
            </a:r>
            <a:endParaRPr sz="2400">
              <a:solidFill>
                <a:srgbClr val="333333"/>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400">
                <a:solidFill>
                  <a:srgbClr val="333333"/>
                </a:solidFill>
                <a:latin typeface="Arial"/>
                <a:ea typeface="Arial"/>
                <a:cs typeface="Arial"/>
                <a:sym typeface="Arial"/>
              </a:rPr>
              <a:t>Mr. Griffiths--Chorus</a:t>
            </a:r>
            <a:endParaRPr sz="2400">
              <a:solidFill>
                <a:srgbClr val="333333"/>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400">
                <a:solidFill>
                  <a:srgbClr val="333333"/>
                </a:solidFill>
                <a:latin typeface="Arial"/>
                <a:ea typeface="Arial"/>
                <a:cs typeface="Arial"/>
                <a:sym typeface="Arial"/>
              </a:rPr>
              <a:t>Ms. Koehler--Media Specialist</a:t>
            </a:r>
            <a:endParaRPr sz="2400">
              <a:solidFill>
                <a:srgbClr val="333333"/>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400">
                <a:solidFill>
                  <a:srgbClr val="333333"/>
                </a:solidFill>
                <a:latin typeface="Arial"/>
                <a:ea typeface="Arial"/>
                <a:cs typeface="Arial"/>
                <a:sym typeface="Arial"/>
              </a:rPr>
              <a:t>Ms. Rudacille, Mrs. Wood, Ms. Barrack--Office Secretaries</a:t>
            </a:r>
            <a:endParaRPr sz="2400">
              <a:solidFill>
                <a:srgbClr val="333333"/>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400">
                <a:solidFill>
                  <a:srgbClr val="333333"/>
                </a:solidFill>
                <a:latin typeface="Arial"/>
                <a:ea typeface="Arial"/>
                <a:cs typeface="Arial"/>
                <a:sym typeface="Arial"/>
              </a:rPr>
              <a:t>Mrs. Frick--School Nurse</a:t>
            </a:r>
            <a:endParaRPr sz="2400">
              <a:solidFill>
                <a:srgbClr val="333333"/>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400">
                <a:solidFill>
                  <a:srgbClr val="333333"/>
                </a:solidFill>
                <a:latin typeface="Arial"/>
                <a:ea typeface="Arial"/>
                <a:cs typeface="Arial"/>
                <a:sym typeface="Arial"/>
              </a:rPr>
              <a:t>Mrs. Richard--MIST</a:t>
            </a:r>
            <a:endParaRPr sz="2400">
              <a:solidFill>
                <a:srgbClr val="333333"/>
              </a:solidFill>
              <a:latin typeface="Arial"/>
              <a:ea typeface="Arial"/>
              <a:cs typeface="Arial"/>
              <a:sym typeface="Arial"/>
            </a:endParaRPr>
          </a:p>
          <a:p>
            <a:pPr marL="0" lvl="0" indent="0" algn="l" rtl="0">
              <a:spcBef>
                <a:spcPts val="0"/>
              </a:spcBef>
              <a:spcAft>
                <a:spcPts val="0"/>
              </a:spcAft>
              <a:buClr>
                <a:srgbClr val="333333"/>
              </a:buClr>
              <a:buFont typeface="Arial"/>
              <a:buNone/>
            </a:pPr>
            <a:endParaRPr sz="3000">
              <a:solidFill>
                <a:srgbClr val="333333"/>
              </a:solidFill>
              <a:latin typeface="Arial"/>
              <a:ea typeface="Arial"/>
              <a:cs typeface="Arial"/>
              <a:sym typeface="Arial"/>
            </a:endParaRPr>
          </a:p>
          <a:p>
            <a:pPr marL="0" marR="0" lvl="0" indent="0" algn="ctr" rtl="0">
              <a:lnSpc>
                <a:spcPct val="100000"/>
              </a:lnSpc>
              <a:spcBef>
                <a:spcPts val="0"/>
              </a:spcBef>
              <a:spcAft>
                <a:spcPts val="0"/>
              </a:spcAft>
              <a:buClr>
                <a:srgbClr val="888888"/>
              </a:buClr>
              <a:buFont typeface="Arial"/>
              <a:buNone/>
            </a:pPr>
            <a:endParaRPr b="1">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Shape 105"/>
          <p:cNvPicPr preferRelativeResize="0">
            <a:picLocks noGrp="1"/>
          </p:cNvPicPr>
          <p:nvPr>
            <p:ph type="body" idx="4294967295"/>
          </p:nvPr>
        </p:nvPicPr>
        <p:blipFill rotWithShape="1">
          <a:blip r:embed="rId3">
            <a:alphaModFix/>
          </a:blip>
          <a:srcRect/>
          <a:stretch/>
        </p:blipFill>
        <p:spPr>
          <a:xfrm>
            <a:off x="0" y="0"/>
            <a:ext cx="9144000" cy="6858000"/>
          </a:xfrm>
          <a:prstGeom prst="rect">
            <a:avLst/>
          </a:prstGeom>
          <a:noFill/>
          <a:ln>
            <a:noFill/>
          </a:ln>
        </p:spPr>
      </p:pic>
      <p:sp>
        <p:nvSpPr>
          <p:cNvPr id="106" name="Shape 106"/>
          <p:cNvSpPr txBox="1"/>
          <p:nvPr/>
        </p:nvSpPr>
        <p:spPr>
          <a:xfrm>
            <a:off x="225075" y="260552"/>
            <a:ext cx="3697800" cy="419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25141"/>
              </a:buClr>
              <a:buFont typeface="Calibri"/>
              <a:buNone/>
            </a:pPr>
            <a:r>
              <a:rPr lang="en-US" sz="4000" b="1" i="0" u="none" strike="noStrike" cap="none">
                <a:solidFill>
                  <a:srgbClr val="E25141"/>
                </a:solidFill>
                <a:latin typeface="Calibri"/>
                <a:ea typeface="Calibri"/>
                <a:cs typeface="Calibri"/>
                <a:sym typeface="Calibri"/>
              </a:rPr>
              <a:t>WORKING TOGETHER </a:t>
            </a:r>
            <a:endParaRPr/>
          </a:p>
          <a:p>
            <a:pPr marL="0" marR="0" lvl="0" indent="0" algn="l" rtl="0">
              <a:lnSpc>
                <a:spcPct val="100000"/>
              </a:lnSpc>
              <a:spcBef>
                <a:spcPts val="0"/>
              </a:spcBef>
              <a:spcAft>
                <a:spcPts val="0"/>
              </a:spcAft>
              <a:buClr>
                <a:srgbClr val="E25141"/>
              </a:buClr>
              <a:buFont typeface="Calibri"/>
              <a:buNone/>
            </a:pPr>
            <a:r>
              <a:rPr lang="en-US" sz="4000" b="1" i="0" u="none" strike="noStrike" cap="none">
                <a:solidFill>
                  <a:srgbClr val="E25141"/>
                </a:solidFill>
                <a:latin typeface="Calibri"/>
                <a:ea typeface="Calibri"/>
                <a:cs typeface="Calibri"/>
                <a:sym typeface="Calibri"/>
              </a:rPr>
              <a:t>TO PROVIDE </a:t>
            </a:r>
            <a:endParaRPr/>
          </a:p>
          <a:p>
            <a:pPr marL="0" marR="0" lvl="0" indent="0" algn="l" rtl="0">
              <a:lnSpc>
                <a:spcPct val="100000"/>
              </a:lnSpc>
              <a:spcBef>
                <a:spcPts val="0"/>
              </a:spcBef>
              <a:spcAft>
                <a:spcPts val="0"/>
              </a:spcAft>
              <a:buClr>
                <a:srgbClr val="E25141"/>
              </a:buClr>
              <a:buFont typeface="Calibri"/>
              <a:buNone/>
            </a:pPr>
            <a:r>
              <a:rPr lang="en-US" sz="4000" b="1" i="0" u="none" strike="noStrike" cap="none">
                <a:solidFill>
                  <a:srgbClr val="E25141"/>
                </a:solidFill>
                <a:latin typeface="Calibri"/>
                <a:ea typeface="Calibri"/>
                <a:cs typeface="Calibri"/>
                <a:sym typeface="Calibri"/>
              </a:rPr>
              <a:t>A WORLD </a:t>
            </a:r>
            <a:endParaRPr sz="4000" b="1" i="0" u="none" strike="noStrike" cap="none">
              <a:solidFill>
                <a:srgbClr val="E25141"/>
              </a:solidFill>
              <a:latin typeface="Calibri"/>
              <a:ea typeface="Calibri"/>
              <a:cs typeface="Calibri"/>
              <a:sym typeface="Calibri"/>
            </a:endParaRPr>
          </a:p>
          <a:p>
            <a:pPr marL="0" marR="0" lvl="0" indent="0" algn="l" rtl="0">
              <a:lnSpc>
                <a:spcPct val="100000"/>
              </a:lnSpc>
              <a:spcBef>
                <a:spcPts val="0"/>
              </a:spcBef>
              <a:spcAft>
                <a:spcPts val="0"/>
              </a:spcAft>
              <a:buClr>
                <a:srgbClr val="E25141"/>
              </a:buClr>
              <a:buFont typeface="Calibri"/>
              <a:buNone/>
            </a:pPr>
            <a:r>
              <a:rPr lang="en-US" sz="4000" b="1" i="0" u="none" strike="noStrike" cap="none">
                <a:solidFill>
                  <a:srgbClr val="E25141"/>
                </a:solidFill>
                <a:latin typeface="Calibri"/>
                <a:ea typeface="Calibri"/>
                <a:cs typeface="Calibri"/>
                <a:sym typeface="Calibri"/>
              </a:rPr>
              <a:t>CLASS</a:t>
            </a:r>
            <a:endParaRPr/>
          </a:p>
          <a:p>
            <a:pPr marL="0" marR="0" lvl="0" indent="0" algn="l" rtl="0">
              <a:lnSpc>
                <a:spcPct val="100000"/>
              </a:lnSpc>
              <a:spcBef>
                <a:spcPts val="0"/>
              </a:spcBef>
              <a:spcAft>
                <a:spcPts val="0"/>
              </a:spcAft>
              <a:buClr>
                <a:srgbClr val="E25141"/>
              </a:buClr>
              <a:buFont typeface="Calibri"/>
              <a:buNone/>
            </a:pPr>
            <a:r>
              <a:rPr lang="en-US" sz="4000" b="1" i="0" u="none" strike="noStrike" cap="none">
                <a:solidFill>
                  <a:srgbClr val="E25141"/>
                </a:solidFill>
                <a:latin typeface="Calibri"/>
                <a:ea typeface="Calibri"/>
                <a:cs typeface="Calibri"/>
                <a:sym typeface="Calibri"/>
              </a:rPr>
              <a:t>EDUCATION</a:t>
            </a:r>
            <a:endParaRPr sz="4000" b="1" i="0" u="none" strike="noStrike" cap="none">
              <a:solidFill>
                <a:srgbClr val="E2514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p:nvPr/>
        </p:nvSpPr>
        <p:spPr>
          <a:xfrm>
            <a:off x="2912409" y="3459382"/>
            <a:ext cx="5520000" cy="3064800"/>
          </a:xfrm>
          <a:prstGeom prst="ellipse">
            <a:avLst/>
          </a:prstGeom>
          <a:gradFill>
            <a:gsLst>
              <a:gs pos="0">
                <a:srgbClr val="00AEEF"/>
              </a:gs>
              <a:gs pos="85000">
                <a:schemeClr val="lt1"/>
              </a:gs>
              <a:gs pos="100000">
                <a:schemeClr val="lt1"/>
              </a:gs>
            </a:gsLst>
            <a:path path="circle">
              <a:fillToRect r="100000" b="100000"/>
            </a:path>
            <a:tileRect l="-100000" t="-100000"/>
          </a:gradFill>
          <a:ln w="25400" cap="flat" cmpd="sng">
            <a:solidFill>
              <a:srgbClr val="395E89"/>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Calibri"/>
              <a:ea typeface="Calibri"/>
              <a:cs typeface="Calibri"/>
              <a:sym typeface="Calibri"/>
            </a:endParaRPr>
          </a:p>
        </p:txBody>
      </p:sp>
      <p:sp>
        <p:nvSpPr>
          <p:cNvPr id="113" name="Shape 113"/>
          <p:cNvSpPr/>
          <p:nvPr/>
        </p:nvSpPr>
        <p:spPr>
          <a:xfrm>
            <a:off x="364300" y="376825"/>
            <a:ext cx="8470200" cy="632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Font typeface="Calibri"/>
              <a:buNone/>
            </a:pPr>
            <a:r>
              <a:rPr lang="en-US" sz="4800" b="1" i="0" u="none" strike="noStrike" cap="none">
                <a:solidFill>
                  <a:srgbClr val="0070C0"/>
                </a:solidFill>
                <a:latin typeface="Calibri"/>
                <a:ea typeface="Calibri"/>
                <a:cs typeface="Calibri"/>
                <a:sym typeface="Calibri"/>
              </a:rPr>
              <a:t>T</a:t>
            </a:r>
            <a:r>
              <a:rPr lang="en-US" sz="4800" b="1">
                <a:solidFill>
                  <a:srgbClr val="0070C0"/>
                </a:solidFill>
                <a:latin typeface="Calibri"/>
                <a:ea typeface="Calibri"/>
                <a:cs typeface="Calibri"/>
                <a:sym typeface="Calibri"/>
              </a:rPr>
              <a:t>he</a:t>
            </a:r>
            <a:r>
              <a:rPr lang="en-US" sz="4800" b="1" i="0" u="none" strike="noStrike" cap="none">
                <a:solidFill>
                  <a:srgbClr val="0070C0"/>
                </a:solidFill>
                <a:latin typeface="Calibri"/>
                <a:ea typeface="Calibri"/>
                <a:cs typeface="Calibri"/>
                <a:sym typeface="Calibri"/>
              </a:rPr>
              <a:t> P</a:t>
            </a:r>
            <a:r>
              <a:rPr lang="en-US" sz="4800" b="1">
                <a:solidFill>
                  <a:srgbClr val="0070C0"/>
                </a:solidFill>
                <a:latin typeface="Calibri"/>
                <a:ea typeface="Calibri"/>
                <a:cs typeface="Calibri"/>
                <a:sym typeface="Calibri"/>
              </a:rPr>
              <a:t>romise</a:t>
            </a:r>
            <a:r>
              <a:rPr lang="en-US" sz="4800" b="1" i="0" u="none" strike="noStrike" cap="none">
                <a:solidFill>
                  <a:srgbClr val="0070C0"/>
                </a:solidFill>
                <a:latin typeface="Calibri"/>
                <a:ea typeface="Calibri"/>
                <a:cs typeface="Calibri"/>
                <a:sym typeface="Calibri"/>
              </a:rPr>
              <a:t> </a:t>
            </a:r>
            <a:r>
              <a:rPr lang="en-US" sz="4800" b="1">
                <a:solidFill>
                  <a:srgbClr val="0070C0"/>
                </a:solidFill>
                <a:latin typeface="Calibri"/>
                <a:ea typeface="Calibri"/>
                <a:cs typeface="Calibri"/>
                <a:sym typeface="Calibri"/>
              </a:rPr>
              <a:t>of</a:t>
            </a:r>
            <a:r>
              <a:rPr lang="en-US" sz="4800" b="1" i="0" u="none" strike="noStrike" cap="none">
                <a:solidFill>
                  <a:srgbClr val="0070C0"/>
                </a:solidFill>
                <a:latin typeface="Calibri"/>
                <a:ea typeface="Calibri"/>
                <a:cs typeface="Calibri"/>
                <a:sym typeface="Calibri"/>
              </a:rPr>
              <a:t> P</a:t>
            </a:r>
            <a:r>
              <a:rPr lang="en-US" sz="4800" b="1">
                <a:solidFill>
                  <a:srgbClr val="0070C0"/>
                </a:solidFill>
                <a:latin typeface="Calibri"/>
                <a:ea typeface="Calibri"/>
                <a:cs typeface="Calibri"/>
                <a:sym typeface="Calibri"/>
              </a:rPr>
              <a:t>reparation</a:t>
            </a:r>
            <a:endParaRPr sz="4800"/>
          </a:p>
        </p:txBody>
      </p:sp>
      <p:sp>
        <p:nvSpPr>
          <p:cNvPr id="114" name="Shape 114"/>
          <p:cNvSpPr/>
          <p:nvPr/>
        </p:nvSpPr>
        <p:spPr>
          <a:xfrm>
            <a:off x="677846" y="1402535"/>
            <a:ext cx="4120200" cy="2815500"/>
          </a:xfrm>
          <a:prstGeom prst="ellipse">
            <a:avLst/>
          </a:prstGeom>
          <a:gradFill>
            <a:gsLst>
              <a:gs pos="0">
                <a:srgbClr val="00AEEF"/>
              </a:gs>
              <a:gs pos="85000">
                <a:schemeClr val="lt1"/>
              </a:gs>
              <a:gs pos="100000">
                <a:schemeClr val="lt1"/>
              </a:gs>
            </a:gsLst>
            <a:path path="circle">
              <a:fillToRect r="100000" b="100000"/>
            </a:path>
            <a:tileRect l="-100000" t="-100000"/>
          </a:gradFill>
          <a:ln w="25400" cap="flat" cmpd="sng">
            <a:solidFill>
              <a:srgbClr val="395E89"/>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Calibri"/>
              <a:ea typeface="Calibri"/>
              <a:cs typeface="Calibri"/>
              <a:sym typeface="Calibri"/>
            </a:endParaRPr>
          </a:p>
        </p:txBody>
      </p:sp>
      <p:sp>
        <p:nvSpPr>
          <p:cNvPr id="115" name="Shape 115"/>
          <p:cNvSpPr txBox="1"/>
          <p:nvPr/>
        </p:nvSpPr>
        <p:spPr>
          <a:xfrm>
            <a:off x="511198" y="1540214"/>
            <a:ext cx="4453500" cy="267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Font typeface="Calibri"/>
              <a:buNone/>
            </a:pPr>
            <a:r>
              <a:rPr lang="en-US" sz="4000" b="1" i="0" u="none" strike="noStrike" cap="none">
                <a:solidFill>
                  <a:srgbClr val="595959"/>
                </a:solidFill>
                <a:latin typeface="Calibri"/>
                <a:ea typeface="Calibri"/>
                <a:cs typeface="Calibri"/>
                <a:sym typeface="Calibri"/>
              </a:rPr>
              <a:t>Vision</a:t>
            </a:r>
            <a:endParaRPr/>
          </a:p>
          <a:p>
            <a:pPr marL="0" marR="0" lvl="0" indent="0" algn="ctr" rtl="0">
              <a:lnSpc>
                <a:spcPct val="100000"/>
              </a:lnSpc>
              <a:spcBef>
                <a:spcPts val="0"/>
              </a:spcBef>
              <a:spcAft>
                <a:spcPts val="0"/>
              </a:spcAft>
              <a:buClr>
                <a:srgbClr val="595959"/>
              </a:buClr>
              <a:buFont typeface="Arimo"/>
              <a:buNone/>
            </a:pPr>
            <a:r>
              <a:rPr lang="en-US" sz="3200" b="0" i="0" u="none" strike="noStrike" cap="none">
                <a:solidFill>
                  <a:srgbClr val="595959"/>
                </a:solidFill>
                <a:latin typeface="Arimo"/>
                <a:ea typeface="Arimo"/>
                <a:cs typeface="Arimo"/>
                <a:sym typeface="Arimo"/>
              </a:rPr>
              <a:t>Every student is</a:t>
            </a:r>
            <a:r>
              <a:rPr lang="en-US" sz="3200" b="1" i="0" u="none" strike="noStrike" cap="none">
                <a:solidFill>
                  <a:srgbClr val="595959"/>
                </a:solidFill>
                <a:latin typeface="Arimo"/>
                <a:ea typeface="Arimo"/>
                <a:cs typeface="Arimo"/>
                <a:sym typeface="Arimo"/>
              </a:rPr>
              <a:t> inspired</a:t>
            </a:r>
            <a:r>
              <a:rPr lang="en-US" sz="3200" b="0" i="0" u="none" strike="noStrike" cap="none">
                <a:solidFill>
                  <a:srgbClr val="595959"/>
                </a:solidFill>
                <a:latin typeface="Arimo"/>
                <a:ea typeface="Arimo"/>
                <a:cs typeface="Arimo"/>
                <a:sym typeface="Arimo"/>
              </a:rPr>
              <a:t> to learn </a:t>
            </a:r>
            <a:endParaRPr/>
          </a:p>
          <a:p>
            <a:pPr marL="0" marR="0" lvl="0" indent="0" algn="ctr" rtl="0">
              <a:lnSpc>
                <a:spcPct val="100000"/>
              </a:lnSpc>
              <a:spcBef>
                <a:spcPts val="0"/>
              </a:spcBef>
              <a:spcAft>
                <a:spcPts val="0"/>
              </a:spcAft>
              <a:buClr>
                <a:srgbClr val="595959"/>
              </a:buClr>
              <a:buFont typeface="Arimo"/>
              <a:buNone/>
            </a:pPr>
            <a:r>
              <a:rPr lang="en-US" sz="3200" b="0" i="0" u="none" strike="noStrike" cap="none">
                <a:solidFill>
                  <a:srgbClr val="595959"/>
                </a:solidFill>
                <a:latin typeface="Arimo"/>
                <a:ea typeface="Arimo"/>
                <a:cs typeface="Arimo"/>
                <a:sym typeface="Arimo"/>
              </a:rPr>
              <a:t>and </a:t>
            </a:r>
            <a:r>
              <a:rPr lang="en-US" sz="3200" b="1" i="0" u="none" strike="noStrike" cap="none">
                <a:solidFill>
                  <a:srgbClr val="595959"/>
                </a:solidFill>
                <a:latin typeface="Arimo"/>
                <a:ea typeface="Arimo"/>
                <a:cs typeface="Arimo"/>
                <a:sym typeface="Arimo"/>
              </a:rPr>
              <a:t>empowered</a:t>
            </a:r>
            <a:endParaRPr/>
          </a:p>
          <a:p>
            <a:pPr marL="0" marR="0" lvl="0" indent="0" algn="ctr" rtl="0">
              <a:lnSpc>
                <a:spcPct val="100000"/>
              </a:lnSpc>
              <a:spcBef>
                <a:spcPts val="0"/>
              </a:spcBef>
              <a:spcAft>
                <a:spcPts val="0"/>
              </a:spcAft>
              <a:buClr>
                <a:srgbClr val="595959"/>
              </a:buClr>
              <a:buFont typeface="Arimo"/>
              <a:buNone/>
            </a:pPr>
            <a:r>
              <a:rPr lang="en-US" sz="3200" b="0" i="0" u="none" strike="noStrike" cap="none">
                <a:solidFill>
                  <a:srgbClr val="595959"/>
                </a:solidFill>
                <a:latin typeface="Arimo"/>
                <a:ea typeface="Arimo"/>
                <a:cs typeface="Arimo"/>
                <a:sym typeface="Arimo"/>
              </a:rPr>
              <a:t> to excel.</a:t>
            </a:r>
            <a:endParaRPr/>
          </a:p>
        </p:txBody>
      </p:sp>
      <p:sp>
        <p:nvSpPr>
          <p:cNvPr id="116" name="Shape 116"/>
          <p:cNvSpPr txBox="1"/>
          <p:nvPr/>
        </p:nvSpPr>
        <p:spPr>
          <a:xfrm>
            <a:off x="3024418" y="3547006"/>
            <a:ext cx="5295900" cy="267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Font typeface="Calibri"/>
              <a:buNone/>
            </a:pPr>
            <a:r>
              <a:rPr lang="en-US" sz="4000" b="1" i="0" u="none" strike="noStrike" cap="none">
                <a:solidFill>
                  <a:srgbClr val="595959"/>
                </a:solidFill>
                <a:latin typeface="Calibri"/>
                <a:ea typeface="Calibri"/>
                <a:cs typeface="Calibri"/>
                <a:sym typeface="Calibri"/>
              </a:rPr>
              <a:t>Mission</a:t>
            </a:r>
            <a:endParaRPr/>
          </a:p>
          <a:p>
            <a:pPr marL="0" marR="0" lvl="0" indent="0" algn="ctr" rtl="0">
              <a:lnSpc>
                <a:spcPct val="100000"/>
              </a:lnSpc>
              <a:spcBef>
                <a:spcPts val="0"/>
              </a:spcBef>
              <a:spcAft>
                <a:spcPts val="0"/>
              </a:spcAft>
              <a:buClr>
                <a:srgbClr val="595959"/>
              </a:buClr>
              <a:buFont typeface="Arimo"/>
              <a:buNone/>
            </a:pPr>
            <a:r>
              <a:rPr lang="en-US" sz="3200" b="0" i="0" u="none" strike="noStrike" cap="none">
                <a:solidFill>
                  <a:srgbClr val="595959"/>
                </a:solidFill>
                <a:latin typeface="Arimo"/>
                <a:ea typeface="Arimo"/>
                <a:cs typeface="Arimo"/>
                <a:sym typeface="Arimo"/>
              </a:rPr>
              <a:t>We cultivate a </a:t>
            </a:r>
            <a:r>
              <a:rPr lang="en-US" sz="3200" b="1" i="0" u="none" strike="noStrike" cap="none">
                <a:solidFill>
                  <a:srgbClr val="595959"/>
                </a:solidFill>
                <a:latin typeface="Arimo"/>
                <a:ea typeface="Arimo"/>
                <a:cs typeface="Arimo"/>
                <a:sym typeface="Arimo"/>
              </a:rPr>
              <a:t>vibrant </a:t>
            </a:r>
            <a:r>
              <a:rPr lang="en-US" sz="3200" b="0" i="0" u="none" strike="noStrike" cap="none">
                <a:solidFill>
                  <a:srgbClr val="595959"/>
                </a:solidFill>
                <a:latin typeface="Arimo"/>
                <a:ea typeface="Arimo"/>
                <a:cs typeface="Arimo"/>
                <a:sym typeface="Arimo"/>
              </a:rPr>
              <a:t>learning community that prepares students to  </a:t>
            </a:r>
            <a:r>
              <a:rPr lang="en-US" sz="3200" b="1" i="0" u="none" strike="noStrike" cap="none">
                <a:solidFill>
                  <a:srgbClr val="595959"/>
                </a:solidFill>
                <a:latin typeface="Arimo"/>
                <a:ea typeface="Arimo"/>
                <a:cs typeface="Arimo"/>
                <a:sym typeface="Arimo"/>
              </a:rPr>
              <a:t>thrive </a:t>
            </a:r>
            <a:r>
              <a:rPr lang="en-US" sz="3200" b="0" i="0" u="none" strike="noStrike" cap="none">
                <a:solidFill>
                  <a:srgbClr val="595959"/>
                </a:solidFill>
                <a:latin typeface="Arimo"/>
                <a:ea typeface="Arimo"/>
                <a:cs typeface="Arimo"/>
                <a:sym typeface="Arimo"/>
              </a:rPr>
              <a:t>in a </a:t>
            </a:r>
            <a:r>
              <a:rPr lang="en-US" sz="3200" b="1" i="0" u="none" strike="noStrike" cap="none">
                <a:solidFill>
                  <a:srgbClr val="595959"/>
                </a:solidFill>
                <a:latin typeface="Arimo"/>
                <a:ea typeface="Arimo"/>
                <a:cs typeface="Arimo"/>
                <a:sym typeface="Arimo"/>
              </a:rPr>
              <a:t>dynamic</a:t>
            </a:r>
            <a:r>
              <a:rPr lang="en-US" sz="3200" b="0" i="0" u="none" strike="noStrike" cap="none">
                <a:solidFill>
                  <a:srgbClr val="595959"/>
                </a:solidFill>
                <a:latin typeface="Arimo"/>
                <a:ea typeface="Arimo"/>
                <a:cs typeface="Arimo"/>
                <a:sym typeface="Arimo"/>
              </a:rPr>
              <a:t> world.</a:t>
            </a:r>
            <a:endParaRPr sz="3200" b="0" i="0" u="none" strike="noStrike" cap="none">
              <a:solidFill>
                <a:srgbClr val="595959"/>
              </a:solidFill>
              <a:latin typeface="Arimo"/>
              <a:ea typeface="Arimo"/>
              <a:cs typeface="Arimo"/>
              <a:sym typeface="Arim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p:nvPr/>
        </p:nvSpPr>
        <p:spPr>
          <a:xfrm>
            <a:off x="0" y="304800"/>
            <a:ext cx="9144000" cy="86836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Font typeface="Calibri"/>
              <a:buNone/>
            </a:pPr>
            <a:r>
              <a:rPr lang="en-US" sz="3900" b="0" i="0" u="none" strike="noStrike" cap="none">
                <a:latin typeface="Calibri"/>
                <a:ea typeface="Calibri"/>
                <a:cs typeface="Calibri"/>
                <a:sym typeface="Calibri"/>
              </a:rPr>
              <a:t>From what’s wrong to what’s</a:t>
            </a:r>
            <a:r>
              <a:rPr lang="en-US" sz="3900" b="0" i="0" u="none" strike="noStrike" cap="none">
                <a:solidFill>
                  <a:srgbClr val="595959"/>
                </a:solidFill>
                <a:latin typeface="Calibri"/>
                <a:ea typeface="Calibri"/>
                <a:cs typeface="Calibri"/>
                <a:sym typeface="Calibri"/>
              </a:rPr>
              <a:t> </a:t>
            </a:r>
            <a:r>
              <a:rPr lang="en-US" sz="5265" b="1" i="0" u="none" strike="noStrike" cap="none">
                <a:solidFill>
                  <a:srgbClr val="0070C0"/>
                </a:solidFill>
                <a:latin typeface="Arial"/>
                <a:ea typeface="Arial"/>
                <a:cs typeface="Arial"/>
                <a:sym typeface="Arial"/>
              </a:rPr>
              <a:t>STRONG</a:t>
            </a:r>
            <a:endParaRPr/>
          </a:p>
        </p:txBody>
      </p:sp>
      <p:pic>
        <p:nvPicPr>
          <p:cNvPr id="123" name="Shape 123"/>
          <p:cNvPicPr preferRelativeResize="0"/>
          <p:nvPr/>
        </p:nvPicPr>
        <p:blipFill rotWithShape="1">
          <a:blip r:embed="rId3">
            <a:alphaModFix/>
          </a:blip>
          <a:srcRect/>
          <a:stretch/>
        </p:blipFill>
        <p:spPr>
          <a:xfrm>
            <a:off x="0" y="1281270"/>
            <a:ext cx="9144000" cy="5576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0" y="707300"/>
            <a:ext cx="4572000" cy="4275951"/>
          </a:xfrm>
          <a:prstGeom prst="rect">
            <a:avLst/>
          </a:prstGeom>
          <a:noFill/>
          <a:ln>
            <a:noFill/>
          </a:ln>
        </p:spPr>
        <p:txBody>
          <a:bodyPr spcFirstLastPara="1" wrap="square" lIns="91425" tIns="45700" rIns="91425" bIns="45700" anchor="t" anchorCtr="0">
            <a:noAutofit/>
          </a:bodyPr>
          <a:lstStyle/>
          <a:p>
            <a:pPr marL="342900" marR="0" lvl="0" indent="0" algn="l" rtl="0">
              <a:lnSpc>
                <a:spcPct val="100000"/>
              </a:lnSpc>
              <a:spcBef>
                <a:spcPts val="0"/>
              </a:spcBef>
              <a:spcAft>
                <a:spcPts val="0"/>
              </a:spcAft>
              <a:buClr>
                <a:schemeClr val="dk1"/>
              </a:buClr>
              <a:buFont typeface="Arial"/>
              <a:buNone/>
            </a:pPr>
            <a:r>
              <a:rPr lang="en-US" sz="4400" b="1" i="0" u="none" strike="noStrike" cap="none">
                <a:solidFill>
                  <a:schemeClr val="dk1"/>
                </a:solidFill>
                <a:latin typeface="Calibri"/>
                <a:ea typeface="Calibri"/>
                <a:cs typeface="Calibri"/>
                <a:sym typeface="Calibri"/>
              </a:rPr>
              <a:t>Middle school is a defining point for students in the college and career readiness process.</a:t>
            </a:r>
            <a:endParaRPr/>
          </a:p>
        </p:txBody>
      </p:sp>
      <p:sp>
        <p:nvSpPr>
          <p:cNvPr id="130" name="Shape 130"/>
          <p:cNvSpPr txBox="1"/>
          <p:nvPr/>
        </p:nvSpPr>
        <p:spPr>
          <a:xfrm>
            <a:off x="135653" y="5534000"/>
            <a:ext cx="4205234"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Source:  The Forgotten Middle:  Ensuring that All Students Are On Target For College and Career Readiness Before High School, ACT, 2008.</a:t>
            </a:r>
            <a:endParaRPr/>
          </a:p>
        </p:txBody>
      </p:sp>
      <p:pic>
        <p:nvPicPr>
          <p:cNvPr id="131" name="Shape 131"/>
          <p:cNvPicPr preferRelativeResize="0"/>
          <p:nvPr/>
        </p:nvPicPr>
        <p:blipFill rotWithShape="1">
          <a:blip r:embed="rId3">
            <a:alphaModFix/>
          </a:blip>
          <a:srcRect/>
          <a:stretch/>
        </p:blipFill>
        <p:spPr>
          <a:xfrm>
            <a:off x="4572000" y="0"/>
            <a:ext cx="457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Shape 137"/>
          <p:cNvPicPr preferRelativeResize="0"/>
          <p:nvPr/>
        </p:nvPicPr>
        <p:blipFill rotWithShape="1">
          <a:blip r:embed="rId3">
            <a:alphaModFix/>
          </a:blip>
          <a:srcRect/>
          <a:stretch/>
        </p:blipFill>
        <p:spPr>
          <a:xfrm>
            <a:off x="0" y="762000"/>
            <a:ext cx="9144000" cy="6096000"/>
          </a:xfrm>
          <a:prstGeom prst="rect">
            <a:avLst/>
          </a:prstGeom>
          <a:noFill/>
          <a:ln>
            <a:noFill/>
          </a:ln>
        </p:spPr>
      </p:pic>
      <p:sp>
        <p:nvSpPr>
          <p:cNvPr id="138" name="Shape 138"/>
          <p:cNvSpPr txBox="1"/>
          <p:nvPr/>
        </p:nvSpPr>
        <p:spPr>
          <a:xfrm>
            <a:off x="592000" y="126675"/>
            <a:ext cx="79233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70C0"/>
              </a:buClr>
              <a:buFont typeface="Calibri"/>
              <a:buNone/>
            </a:pPr>
            <a:r>
              <a:rPr lang="en-US" sz="3600" b="1" i="0" u="none" strike="noStrike" cap="none">
                <a:solidFill>
                  <a:srgbClr val="0070C0"/>
                </a:solidFill>
                <a:latin typeface="Calibri"/>
                <a:ea typeface="Calibri"/>
                <a:cs typeface="Calibri"/>
                <a:sym typeface="Calibri"/>
              </a:rPr>
              <a:t>P</a:t>
            </a:r>
            <a:r>
              <a:rPr lang="en-US" sz="3600" b="1">
                <a:solidFill>
                  <a:srgbClr val="0070C0"/>
                </a:solidFill>
                <a:latin typeface="Calibri"/>
                <a:ea typeface="Calibri"/>
                <a:cs typeface="Calibri"/>
                <a:sym typeface="Calibri"/>
              </a:rPr>
              <a:t>reparing Students for the Future</a:t>
            </a:r>
            <a:endParaRPr sz="3600" b="1" i="0" u="none" strike="noStrike" cap="none">
              <a:solidFill>
                <a:srgbClr val="0070C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grpSp>
        <p:nvGrpSpPr>
          <p:cNvPr id="143" name="Shape 143"/>
          <p:cNvGrpSpPr/>
          <p:nvPr/>
        </p:nvGrpSpPr>
        <p:grpSpPr>
          <a:xfrm>
            <a:off x="1149627" y="265972"/>
            <a:ext cx="7817153" cy="6035428"/>
            <a:chOff x="651229" y="0"/>
            <a:chExt cx="7817153" cy="6035428"/>
          </a:xfrm>
        </p:grpSpPr>
        <p:sp>
          <p:nvSpPr>
            <p:cNvPr id="144" name="Shape 144"/>
            <p:cNvSpPr/>
            <p:nvPr/>
          </p:nvSpPr>
          <p:spPr>
            <a:xfrm>
              <a:off x="1119621" y="0"/>
              <a:ext cx="7348761" cy="6035428"/>
            </a:xfrm>
            <a:prstGeom prst="rightArrow">
              <a:avLst>
                <a:gd name="adj1" fmla="val 50000"/>
                <a:gd name="adj2" fmla="val 50000"/>
              </a:avLst>
            </a:prstGeom>
            <a:solidFill>
              <a:srgbClr val="CBCE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45" name="Shape 145"/>
            <p:cNvSpPr/>
            <p:nvPr/>
          </p:nvSpPr>
          <p:spPr>
            <a:xfrm>
              <a:off x="677250" y="3110393"/>
              <a:ext cx="2160871" cy="2515662"/>
            </a:xfrm>
            <a:prstGeom prst="roundRect">
              <a:avLst>
                <a:gd name="adj" fmla="val 16667"/>
              </a:avLst>
            </a:prstGeom>
            <a:solidFill>
              <a:srgbClr val="B6D7A8"/>
            </a:solidFill>
            <a:ln w="76200" cap="flat" cmpd="sng">
              <a:solidFill>
                <a:schemeClr val="dk1"/>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46" name="Shape 146"/>
            <p:cNvSpPr/>
            <p:nvPr/>
          </p:nvSpPr>
          <p:spPr>
            <a:xfrm>
              <a:off x="651229" y="176161"/>
              <a:ext cx="2160871" cy="2414171"/>
            </a:xfrm>
            <a:prstGeom prst="roundRect">
              <a:avLst>
                <a:gd name="adj" fmla="val 16667"/>
              </a:avLst>
            </a:prstGeom>
            <a:solidFill>
              <a:srgbClr val="B6D7A8"/>
            </a:solidFill>
            <a:ln w="76200" cap="flat" cmpd="sng">
              <a:solidFill>
                <a:schemeClr val="dk1"/>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47" name="Shape 147"/>
            <p:cNvSpPr/>
            <p:nvPr/>
          </p:nvSpPr>
          <p:spPr>
            <a:xfrm>
              <a:off x="3173271" y="1810627"/>
              <a:ext cx="2160871" cy="2414171"/>
            </a:xfrm>
            <a:prstGeom prst="roundRect">
              <a:avLst>
                <a:gd name="adj" fmla="val 16667"/>
              </a:avLst>
            </a:prstGeom>
            <a:solidFill>
              <a:srgbClr val="B6D7A8"/>
            </a:solidFill>
            <a:ln w="76200" cap="flat" cmpd="sng">
              <a:solidFill>
                <a:schemeClr val="dk1"/>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48" name="Shape 148"/>
            <p:cNvSpPr txBox="1"/>
            <p:nvPr/>
          </p:nvSpPr>
          <p:spPr>
            <a:xfrm>
              <a:off x="3278755" y="1916113"/>
              <a:ext cx="1949901" cy="2203200"/>
            </a:xfrm>
            <a:prstGeom prst="rect">
              <a:avLst/>
            </a:prstGeom>
            <a:solidFill>
              <a:srgbClr val="B6D7A8"/>
            </a:solid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rgbClr val="000000"/>
                </a:buClr>
                <a:buFont typeface="Calibri"/>
                <a:buNone/>
              </a:pPr>
              <a:r>
                <a:rPr lang="en-US" sz="3100" b="1" i="0" u="none" strike="noStrike" cap="none">
                  <a:solidFill>
                    <a:srgbClr val="000000"/>
                  </a:solidFill>
                  <a:latin typeface="Calibri"/>
                  <a:ea typeface="Calibri"/>
                  <a:cs typeface="Calibri"/>
                  <a:sym typeface="Calibri"/>
                </a:rPr>
                <a:t>High School Readiness</a:t>
              </a:r>
              <a:endParaRPr/>
            </a:p>
          </p:txBody>
        </p:sp>
        <p:sp>
          <p:nvSpPr>
            <p:cNvPr id="149" name="Shape 149"/>
            <p:cNvSpPr/>
            <p:nvPr/>
          </p:nvSpPr>
          <p:spPr>
            <a:xfrm>
              <a:off x="6058696" y="1794550"/>
              <a:ext cx="2140439" cy="2414171"/>
            </a:xfrm>
            <a:prstGeom prst="roundRect">
              <a:avLst>
                <a:gd name="adj" fmla="val 16667"/>
              </a:avLst>
            </a:prstGeom>
            <a:solidFill>
              <a:srgbClr val="B6D7A8"/>
            </a:solidFill>
            <a:ln w="76200" cap="flat" cmpd="sng">
              <a:solidFill>
                <a:schemeClr val="dk1"/>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0" name="Shape 150"/>
            <p:cNvSpPr txBox="1"/>
            <p:nvPr/>
          </p:nvSpPr>
          <p:spPr>
            <a:xfrm>
              <a:off x="6163183" y="1899038"/>
              <a:ext cx="1931464" cy="2205194"/>
            </a:xfrm>
            <a:prstGeom prst="rect">
              <a:avLst/>
            </a:prstGeom>
            <a:solidFill>
              <a:srgbClr val="B6D7A8"/>
            </a:solid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rgbClr val="000000"/>
                </a:buClr>
                <a:buFont typeface="Calibri"/>
                <a:buNone/>
              </a:pPr>
              <a:r>
                <a:rPr lang="en-US" sz="3100" b="1" i="0" u="none" strike="noStrike" cap="none">
                  <a:solidFill>
                    <a:srgbClr val="000000"/>
                  </a:solidFill>
                  <a:latin typeface="Calibri"/>
                  <a:ea typeface="Calibri"/>
                  <a:cs typeface="Calibri"/>
                  <a:sym typeface="Calibri"/>
                </a:rPr>
                <a:t>College and Career Readiness</a:t>
              </a:r>
              <a:endParaRPr/>
            </a:p>
          </p:txBody>
        </p:sp>
      </p:grpSp>
      <p:pic>
        <p:nvPicPr>
          <p:cNvPr id="151" name="Shape 151"/>
          <p:cNvPicPr preferRelativeResize="0"/>
          <p:nvPr/>
        </p:nvPicPr>
        <p:blipFill rotWithShape="1">
          <a:blip r:embed="rId3">
            <a:alphaModFix/>
          </a:blip>
          <a:srcRect/>
          <a:stretch/>
        </p:blipFill>
        <p:spPr>
          <a:xfrm rot="442481">
            <a:off x="6610506" y="1184068"/>
            <a:ext cx="2017545" cy="161403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pSp>
        <p:nvGrpSpPr>
          <p:cNvPr id="156" name="Shape 156"/>
          <p:cNvGrpSpPr/>
          <p:nvPr/>
        </p:nvGrpSpPr>
        <p:grpSpPr>
          <a:xfrm>
            <a:off x="1149627" y="265972"/>
            <a:ext cx="7817153" cy="6035428"/>
            <a:chOff x="651229" y="0"/>
            <a:chExt cx="7817153" cy="6035428"/>
          </a:xfrm>
        </p:grpSpPr>
        <p:sp>
          <p:nvSpPr>
            <p:cNvPr id="157" name="Shape 157"/>
            <p:cNvSpPr/>
            <p:nvPr/>
          </p:nvSpPr>
          <p:spPr>
            <a:xfrm>
              <a:off x="1119621" y="0"/>
              <a:ext cx="7348761" cy="6035428"/>
            </a:xfrm>
            <a:prstGeom prst="rightArrow">
              <a:avLst>
                <a:gd name="adj1" fmla="val 50000"/>
                <a:gd name="adj2" fmla="val 50000"/>
              </a:avLst>
            </a:prstGeom>
            <a:solidFill>
              <a:srgbClr val="CBCE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8" name="Shape 158"/>
            <p:cNvSpPr/>
            <p:nvPr/>
          </p:nvSpPr>
          <p:spPr>
            <a:xfrm>
              <a:off x="677250" y="3110393"/>
              <a:ext cx="2160871" cy="2515662"/>
            </a:xfrm>
            <a:prstGeom prst="roundRect">
              <a:avLst>
                <a:gd name="adj" fmla="val 16667"/>
              </a:avLst>
            </a:prstGeom>
            <a:solidFill>
              <a:srgbClr val="B6D7A8"/>
            </a:solidFill>
            <a:ln w="76200" cap="flat" cmpd="sng">
              <a:solidFill>
                <a:schemeClr val="dk1"/>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9" name="Shape 159"/>
            <p:cNvSpPr txBox="1"/>
            <p:nvPr/>
          </p:nvSpPr>
          <p:spPr>
            <a:xfrm>
              <a:off x="782735" y="3215878"/>
              <a:ext cx="1949901" cy="2304692"/>
            </a:xfrm>
            <a:prstGeom prst="rect">
              <a:avLst/>
            </a:prstGeom>
            <a:solidFill>
              <a:srgbClr val="B6D7A8"/>
            </a:solid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Font typeface="Calibri"/>
                <a:buNone/>
              </a:pPr>
              <a:r>
                <a:rPr lang="en-US" sz="3200" b="1" i="0" u="none" strike="noStrike" cap="none">
                  <a:solidFill>
                    <a:srgbClr val="000000"/>
                  </a:solidFill>
                  <a:latin typeface="Calibri"/>
                  <a:ea typeface="Calibri"/>
                  <a:cs typeface="Calibri"/>
                  <a:sym typeface="Calibri"/>
                </a:rPr>
                <a:t>Student  Behaviors   </a:t>
              </a:r>
              <a:endParaRPr/>
            </a:p>
          </p:txBody>
        </p:sp>
        <p:sp>
          <p:nvSpPr>
            <p:cNvPr id="160" name="Shape 160"/>
            <p:cNvSpPr/>
            <p:nvPr/>
          </p:nvSpPr>
          <p:spPr>
            <a:xfrm>
              <a:off x="651229" y="176161"/>
              <a:ext cx="2160871" cy="2414171"/>
            </a:xfrm>
            <a:prstGeom prst="roundRect">
              <a:avLst>
                <a:gd name="adj" fmla="val 16667"/>
              </a:avLst>
            </a:prstGeom>
            <a:solidFill>
              <a:srgbClr val="B6D7A8"/>
            </a:solidFill>
            <a:ln w="76200" cap="flat" cmpd="sng">
              <a:solidFill>
                <a:schemeClr val="dk1"/>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1" name="Shape 161"/>
            <p:cNvSpPr txBox="1"/>
            <p:nvPr/>
          </p:nvSpPr>
          <p:spPr>
            <a:xfrm>
              <a:off x="756714" y="281646"/>
              <a:ext cx="1949901" cy="2203200"/>
            </a:xfrm>
            <a:prstGeom prst="rect">
              <a:avLst/>
            </a:prstGeom>
            <a:solidFill>
              <a:srgbClr val="B6D7A8"/>
            </a:solid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chemeClr val="dk1"/>
                </a:buClr>
                <a:buFont typeface="Calibri"/>
                <a:buNone/>
              </a:pPr>
              <a:r>
                <a:rPr lang="en-US" sz="3200" b="1" i="0" u="none" strike="noStrike" cap="none">
                  <a:solidFill>
                    <a:schemeClr val="dk1"/>
                  </a:solidFill>
                  <a:latin typeface="Calibri"/>
                  <a:ea typeface="Calibri"/>
                  <a:cs typeface="Calibri"/>
                  <a:sym typeface="Calibri"/>
                </a:rPr>
                <a:t>21</a:t>
              </a:r>
              <a:r>
                <a:rPr lang="en-US" sz="3200" b="1" i="0" u="none" strike="noStrike" cap="none" baseline="30000">
                  <a:solidFill>
                    <a:schemeClr val="dk1"/>
                  </a:solidFill>
                  <a:latin typeface="Calibri"/>
                  <a:ea typeface="Calibri"/>
                  <a:cs typeface="Calibri"/>
                  <a:sym typeface="Calibri"/>
                </a:rPr>
                <a:t>st</a:t>
              </a:r>
              <a:r>
                <a:rPr lang="en-US" sz="3200" b="1" i="0" u="none" strike="noStrike" cap="none">
                  <a:solidFill>
                    <a:schemeClr val="dk1"/>
                  </a:solidFill>
                  <a:latin typeface="Calibri"/>
                  <a:ea typeface="Calibri"/>
                  <a:cs typeface="Calibri"/>
                  <a:sym typeface="Calibri"/>
                </a:rPr>
                <a:t> Century Skills</a:t>
              </a:r>
              <a:endParaRPr sz="3200" b="1" i="0" u="none" strike="noStrike" cap="none">
                <a:solidFill>
                  <a:schemeClr val="dk1"/>
                </a:solidFill>
                <a:latin typeface="Calibri"/>
                <a:ea typeface="Calibri"/>
                <a:cs typeface="Calibri"/>
                <a:sym typeface="Calibri"/>
              </a:endParaRPr>
            </a:p>
          </p:txBody>
        </p:sp>
        <p:sp>
          <p:nvSpPr>
            <p:cNvPr id="162" name="Shape 162"/>
            <p:cNvSpPr/>
            <p:nvPr/>
          </p:nvSpPr>
          <p:spPr>
            <a:xfrm>
              <a:off x="3173271" y="1810627"/>
              <a:ext cx="2160871" cy="2414171"/>
            </a:xfrm>
            <a:prstGeom prst="roundRect">
              <a:avLst>
                <a:gd name="adj" fmla="val 16667"/>
              </a:avLst>
            </a:prstGeom>
            <a:solidFill>
              <a:srgbClr val="B6D7A8"/>
            </a:solidFill>
            <a:ln w="76200" cap="flat" cmpd="sng">
              <a:solidFill>
                <a:schemeClr val="dk1"/>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3" name="Shape 163"/>
            <p:cNvSpPr txBox="1"/>
            <p:nvPr/>
          </p:nvSpPr>
          <p:spPr>
            <a:xfrm>
              <a:off x="3278755" y="1916113"/>
              <a:ext cx="1949901" cy="2203200"/>
            </a:xfrm>
            <a:prstGeom prst="rect">
              <a:avLst/>
            </a:prstGeom>
            <a:solidFill>
              <a:srgbClr val="B6D7A8"/>
            </a:solid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rgbClr val="000000"/>
                </a:buClr>
                <a:buFont typeface="Calibri"/>
                <a:buNone/>
              </a:pPr>
              <a:r>
                <a:rPr lang="en-US" sz="3100" b="1" i="0" u="none" strike="noStrike" cap="none">
                  <a:solidFill>
                    <a:srgbClr val="000000"/>
                  </a:solidFill>
                  <a:latin typeface="Calibri"/>
                  <a:ea typeface="Calibri"/>
                  <a:cs typeface="Calibri"/>
                  <a:sym typeface="Calibri"/>
                </a:rPr>
                <a:t>High School Readiness</a:t>
              </a:r>
              <a:endParaRPr/>
            </a:p>
          </p:txBody>
        </p:sp>
        <p:sp>
          <p:nvSpPr>
            <p:cNvPr id="164" name="Shape 164"/>
            <p:cNvSpPr/>
            <p:nvPr/>
          </p:nvSpPr>
          <p:spPr>
            <a:xfrm>
              <a:off x="6058696" y="1794550"/>
              <a:ext cx="2140439" cy="2414171"/>
            </a:xfrm>
            <a:prstGeom prst="roundRect">
              <a:avLst>
                <a:gd name="adj" fmla="val 16667"/>
              </a:avLst>
            </a:prstGeom>
            <a:solidFill>
              <a:srgbClr val="B6D7A8"/>
            </a:solidFill>
            <a:ln w="76200" cap="flat" cmpd="sng">
              <a:solidFill>
                <a:schemeClr val="dk1"/>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5" name="Shape 165"/>
            <p:cNvSpPr txBox="1"/>
            <p:nvPr/>
          </p:nvSpPr>
          <p:spPr>
            <a:xfrm>
              <a:off x="6163183" y="1899038"/>
              <a:ext cx="1931464" cy="2205194"/>
            </a:xfrm>
            <a:prstGeom prst="rect">
              <a:avLst/>
            </a:prstGeom>
            <a:solidFill>
              <a:srgbClr val="B6D7A8"/>
            </a:solid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rgbClr val="000000"/>
                </a:buClr>
                <a:buFont typeface="Calibri"/>
                <a:buNone/>
              </a:pPr>
              <a:r>
                <a:rPr lang="en-US" sz="3100" b="1" i="0" u="none" strike="noStrike" cap="none">
                  <a:solidFill>
                    <a:srgbClr val="000000"/>
                  </a:solidFill>
                  <a:latin typeface="Calibri"/>
                  <a:ea typeface="Calibri"/>
                  <a:cs typeface="Calibri"/>
                  <a:sym typeface="Calibri"/>
                </a:rPr>
                <a:t>College and Career Readiness</a:t>
              </a:r>
              <a:endParaRPr/>
            </a:p>
          </p:txBody>
        </p:sp>
      </p:grpSp>
      <p:pic>
        <p:nvPicPr>
          <p:cNvPr id="166" name="Shape 166"/>
          <p:cNvPicPr preferRelativeResize="0"/>
          <p:nvPr/>
        </p:nvPicPr>
        <p:blipFill rotWithShape="1">
          <a:blip r:embed="rId3">
            <a:alphaModFix/>
          </a:blip>
          <a:srcRect/>
          <a:stretch/>
        </p:blipFill>
        <p:spPr>
          <a:xfrm rot="442481">
            <a:off x="6610506" y="1184068"/>
            <a:ext cx="2017545" cy="1614035"/>
          </a:xfrm>
          <a:prstGeom prst="rect">
            <a:avLst/>
          </a:prstGeom>
          <a:noFill/>
          <a:ln>
            <a:noFill/>
          </a:ln>
        </p:spPr>
      </p:pic>
      <p:sp>
        <p:nvSpPr>
          <p:cNvPr id="167" name="Shape 167"/>
          <p:cNvSpPr/>
          <p:nvPr/>
        </p:nvSpPr>
        <p:spPr>
          <a:xfrm>
            <a:off x="628395" y="0"/>
            <a:ext cx="3089066" cy="6363535"/>
          </a:xfrm>
          <a:prstGeom prst="donut">
            <a:avLst>
              <a:gd name="adj" fmla="val 7436"/>
            </a:avLst>
          </a:prstGeom>
          <a:solidFill>
            <a:schemeClr val="dk1"/>
          </a:solidFill>
          <a:ln w="9525" cap="flat" cmpd="sng">
            <a:solidFill>
              <a:schemeClr val="lt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639</Words>
  <Application>Microsoft Macintosh PowerPoint</Application>
  <PresentationFormat>On-screen Show (4:3)</PresentationFormat>
  <Paragraphs>96</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WORKING TOGETHER  TO ENSURE A SUCCESSFUL TRANSITION  TO MIDDLE SCHOOL </vt:lpstr>
      <vt:lpstr>Meet the Staff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Academics</vt:lpstr>
      <vt:lpstr>PowerPoint Presentation</vt:lpstr>
      <vt:lpstr>All students are  enrolled in seven  50-minute classes every day.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TOGETHER  TO ENSURE A SUCCESSFUL TRANSITION  TO MIDDLE SCHOOL </dc:title>
  <cp:lastModifiedBy>zAdmin</cp:lastModifiedBy>
  <cp:revision>9</cp:revision>
  <dcterms:modified xsi:type="dcterms:W3CDTF">2018-01-30T16:18:14Z</dcterms:modified>
</cp:coreProperties>
</file>